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7" r:id="rId2"/>
    <p:sldId id="258" r:id="rId3"/>
  </p:sldIdLst>
  <p:sldSz cx="7559675" cy="10691813"/>
  <p:notesSz cx="6858000" cy="9144000"/>
  <p:embeddedFontLst>
    <p:embeddedFont>
      <p:font typeface="Inter" panose="020B0604020202020204" charset="0"/>
      <p:regular r:id="rId5"/>
      <p:bold r:id="rId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9243"/>
    <a:srgbClr val="FEF9EE"/>
    <a:srgbClr val="FBF7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06"/>
    <p:restoredTop sz="94703"/>
  </p:normalViewPr>
  <p:slideViewPr>
    <p:cSldViewPr snapToGrid="0">
      <p:cViewPr varScale="1">
        <p:scale>
          <a:sx n="68" d="100"/>
          <a:sy n="68" d="100"/>
        </p:scale>
        <p:origin x="29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38388" y="1143000"/>
            <a:ext cx="21812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oddílu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alibri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653"/>
              <a:buNone/>
              <a:defRPr sz="1653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488"/>
              <a:buNone/>
              <a:defRPr sz="148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6557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marL="914400" lvl="1" indent="-375602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marL="1371600" lvl="2" indent="-354583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Char char="•"/>
              <a:defRPr sz="1984"/>
            </a:lvl3pPr>
            <a:lvl4pPr marL="1828800" lvl="3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4pPr>
            <a:lvl5pPr marL="2286000" lvl="4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5pPr>
            <a:lvl6pPr marL="2743200" lvl="5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6pPr>
            <a:lvl7pPr marL="3200400" lvl="6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7pPr>
            <a:lvl8pPr marL="3657600" lvl="7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8pPr>
            <a:lvl9pPr marL="4114800" lvl="8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87910" y="2978019"/>
            <a:ext cx="6783857" cy="6520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37"/>
              <a:buFont typeface="Calibri"/>
              <a:buNone/>
              <a:defRPr sz="363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5602" algn="l" rtl="0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315"/>
              <a:buFont typeface="Arial"/>
              <a:buChar char="•"/>
              <a:defRPr sz="23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4583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3565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Font typeface="Arial"/>
              <a:buChar char="•"/>
              <a:defRPr sz="16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9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AF2C9ED-5281-950D-B820-83900D4AE526}"/>
              </a:ext>
            </a:extLst>
          </p:cNvPr>
          <p:cNvSpPr/>
          <p:nvPr/>
        </p:nvSpPr>
        <p:spPr>
          <a:xfrm>
            <a:off x="0" y="10164635"/>
            <a:ext cx="7559675" cy="541466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97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FC16E8-AF10-B016-5939-FA9FA2B0339B}"/>
              </a:ext>
            </a:extLst>
          </p:cNvPr>
          <p:cNvSpPr txBox="1"/>
          <p:nvPr/>
        </p:nvSpPr>
        <p:spPr>
          <a:xfrm>
            <a:off x="801952" y="10327646"/>
            <a:ext cx="4341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7731">
              <a:defRPr/>
            </a:pPr>
            <a:r>
              <a:rPr lang="en-GB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&amp; Social </a:t>
            </a:r>
            <a:r>
              <a:rPr lang="en-GB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StartUps</a:t>
            </a:r>
            <a:r>
              <a:rPr lang="en-GB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Erasmus+ Project (Nr. 2022-1-PL01-KA220-SCH-000087194) </a:t>
            </a:r>
          </a:p>
        </p:txBody>
      </p:sp>
      <p:pic>
        <p:nvPicPr>
          <p:cNvPr id="9" name="Εικόνα 8" descr="Εικόνα που περιέχει καρτούν, clipart, Χάλογουιν, κολοκύθα&#10;&#10;Περιγραφή που δημιουργήθηκε αυτόματα">
            <a:extLst>
              <a:ext uri="{FF2B5EF4-FFF2-40B4-BE49-F238E27FC236}">
                <a16:creationId xmlns:a16="http://schemas.microsoft.com/office/drawing/2014/main" id="{6F79CA51-37FA-3469-D829-2F6065BF6B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65" t="21666" r="25308" b="27070"/>
          <a:stretch/>
        </p:blipFill>
        <p:spPr bwMode="auto">
          <a:xfrm>
            <a:off x="703260" y="204527"/>
            <a:ext cx="1406522" cy="13964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Google Shape;90;p13">
            <a:extLst>
              <a:ext uri="{FF2B5EF4-FFF2-40B4-BE49-F238E27FC236}">
                <a16:creationId xmlns:a16="http://schemas.microsoft.com/office/drawing/2014/main" id="{009D9F4D-8BFE-1EE0-853D-C8FA784F08A4}"/>
              </a:ext>
            </a:extLst>
          </p:cNvPr>
          <p:cNvSpPr/>
          <p:nvPr/>
        </p:nvSpPr>
        <p:spPr>
          <a:xfrm>
            <a:off x="314233" y="1801556"/>
            <a:ext cx="2206627" cy="3960000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96;p13">
            <a:extLst>
              <a:ext uri="{FF2B5EF4-FFF2-40B4-BE49-F238E27FC236}">
                <a16:creationId xmlns:a16="http://schemas.microsoft.com/office/drawing/2014/main" id="{D8DCDCEC-DB65-AC5A-A8F0-508E2FD92F86}"/>
              </a:ext>
            </a:extLst>
          </p:cNvPr>
          <p:cNvSpPr txBox="1"/>
          <p:nvPr/>
        </p:nvSpPr>
        <p:spPr>
          <a:xfrm>
            <a:off x="314233" y="1842850"/>
            <a:ext cx="237744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About</a:t>
            </a:r>
            <a:endParaRPr lang="en-GB" sz="1200" b="1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3" name="Google Shape;97;p13">
            <a:extLst>
              <a:ext uri="{FF2B5EF4-FFF2-40B4-BE49-F238E27FC236}">
                <a16:creationId xmlns:a16="http://schemas.microsoft.com/office/drawing/2014/main" id="{181D17F1-E5DD-6EF3-5AC4-0302D8A3939C}"/>
              </a:ext>
            </a:extLst>
          </p:cNvPr>
          <p:cNvSpPr/>
          <p:nvPr/>
        </p:nvSpPr>
        <p:spPr>
          <a:xfrm rot="10800000" flipH="1">
            <a:off x="380522" y="2091894"/>
            <a:ext cx="2052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21;p13">
            <a:extLst>
              <a:ext uri="{FF2B5EF4-FFF2-40B4-BE49-F238E27FC236}">
                <a16:creationId xmlns:a16="http://schemas.microsoft.com/office/drawing/2014/main" id="{5B2CF86A-2AA9-55B1-F743-B3D7D4F7AAA1}"/>
              </a:ext>
            </a:extLst>
          </p:cNvPr>
          <p:cNvSpPr txBox="1"/>
          <p:nvPr/>
        </p:nvSpPr>
        <p:spPr>
          <a:xfrm>
            <a:off x="314232" y="2219371"/>
            <a:ext cx="2377440" cy="2831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Your Team‘s Name: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Project</a:t>
            </a:r>
            <a:r>
              <a:rPr lang="el-GR" sz="10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/</a:t>
            </a:r>
            <a:r>
              <a:rPr lang="en-US" sz="10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Company</a:t>
            </a:r>
            <a:r>
              <a:rPr lang="en-GB" sz="10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 Name: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One-sentence Pitch - Slogan: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b="1" dirty="0">
              <a:solidFill>
                <a:srgbClr val="245375"/>
              </a:solidFill>
              <a:latin typeface="Inter"/>
              <a:ea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b="1" dirty="0">
              <a:solidFill>
                <a:srgbClr val="245375"/>
              </a:solidFill>
              <a:latin typeface="Inter"/>
              <a:ea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b="1" dirty="0">
              <a:solidFill>
                <a:srgbClr val="245375"/>
              </a:solidFill>
              <a:latin typeface="Inter"/>
              <a:ea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 b="1" dirty="0"/>
          </a:p>
        </p:txBody>
      </p:sp>
      <p:sp>
        <p:nvSpPr>
          <p:cNvPr id="15" name="Google Shape;95;p13">
            <a:extLst>
              <a:ext uri="{FF2B5EF4-FFF2-40B4-BE49-F238E27FC236}">
                <a16:creationId xmlns:a16="http://schemas.microsoft.com/office/drawing/2014/main" id="{0A25C347-84C7-0E62-F3BF-50259570C5B7}"/>
              </a:ext>
            </a:extLst>
          </p:cNvPr>
          <p:cNvSpPr/>
          <p:nvPr/>
        </p:nvSpPr>
        <p:spPr>
          <a:xfrm>
            <a:off x="2757961" y="407855"/>
            <a:ext cx="4489200" cy="3249745"/>
          </a:xfrm>
          <a:prstGeom prst="roundRect">
            <a:avLst>
              <a:gd name="adj" fmla="val 152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96;p13">
            <a:extLst>
              <a:ext uri="{FF2B5EF4-FFF2-40B4-BE49-F238E27FC236}">
                <a16:creationId xmlns:a16="http://schemas.microsoft.com/office/drawing/2014/main" id="{CB1B19FC-68BB-67CB-E211-64C0DA70FA8F}"/>
              </a:ext>
            </a:extLst>
          </p:cNvPr>
          <p:cNvSpPr txBox="1"/>
          <p:nvPr/>
        </p:nvSpPr>
        <p:spPr>
          <a:xfrm>
            <a:off x="2782947" y="509286"/>
            <a:ext cx="95059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Problem</a:t>
            </a:r>
            <a:endParaRPr lang="en-GB" sz="1200" b="1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7" name="Google Shape;96;p13">
            <a:extLst>
              <a:ext uri="{FF2B5EF4-FFF2-40B4-BE49-F238E27FC236}">
                <a16:creationId xmlns:a16="http://schemas.microsoft.com/office/drawing/2014/main" id="{EF288CC3-68A3-CE46-35F2-F3DBCD01D64E}"/>
              </a:ext>
            </a:extLst>
          </p:cNvPr>
          <p:cNvSpPr txBox="1"/>
          <p:nvPr/>
        </p:nvSpPr>
        <p:spPr>
          <a:xfrm>
            <a:off x="5101592" y="469429"/>
            <a:ext cx="95059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Solution</a:t>
            </a:r>
          </a:p>
        </p:txBody>
      </p:sp>
      <p:sp>
        <p:nvSpPr>
          <p:cNvPr id="18" name="Google Shape;97;p13">
            <a:extLst>
              <a:ext uri="{FF2B5EF4-FFF2-40B4-BE49-F238E27FC236}">
                <a16:creationId xmlns:a16="http://schemas.microsoft.com/office/drawing/2014/main" id="{9977A407-5DD6-C4F5-2A0B-755E01915E89}"/>
              </a:ext>
            </a:extLst>
          </p:cNvPr>
          <p:cNvSpPr/>
          <p:nvPr/>
        </p:nvSpPr>
        <p:spPr>
          <a:xfrm rot="10800000" flipH="1">
            <a:off x="2842313" y="771068"/>
            <a:ext cx="2052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97;p13">
            <a:extLst>
              <a:ext uri="{FF2B5EF4-FFF2-40B4-BE49-F238E27FC236}">
                <a16:creationId xmlns:a16="http://schemas.microsoft.com/office/drawing/2014/main" id="{6E81BE1A-28F0-5658-7EB1-641FF52121FA}"/>
              </a:ext>
            </a:extLst>
          </p:cNvPr>
          <p:cNvSpPr/>
          <p:nvPr/>
        </p:nvSpPr>
        <p:spPr>
          <a:xfrm rot="10800000" flipH="1">
            <a:off x="5143754" y="758918"/>
            <a:ext cx="2052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90;p13">
            <a:extLst>
              <a:ext uri="{FF2B5EF4-FFF2-40B4-BE49-F238E27FC236}">
                <a16:creationId xmlns:a16="http://schemas.microsoft.com/office/drawing/2014/main" id="{2509FACA-FA13-A93E-B28C-B31836E1B680}"/>
              </a:ext>
            </a:extLst>
          </p:cNvPr>
          <p:cNvSpPr/>
          <p:nvPr/>
        </p:nvSpPr>
        <p:spPr>
          <a:xfrm>
            <a:off x="314233" y="5960745"/>
            <a:ext cx="2206627" cy="3960000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96;p13">
            <a:extLst>
              <a:ext uri="{FF2B5EF4-FFF2-40B4-BE49-F238E27FC236}">
                <a16:creationId xmlns:a16="http://schemas.microsoft.com/office/drawing/2014/main" id="{B1D8FA53-6F24-CA39-A28A-9D7BBA7C1DE7}"/>
              </a:ext>
            </a:extLst>
          </p:cNvPr>
          <p:cNvSpPr txBox="1"/>
          <p:nvPr/>
        </p:nvSpPr>
        <p:spPr>
          <a:xfrm>
            <a:off x="314233" y="6002039"/>
            <a:ext cx="237744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Call to Action!</a:t>
            </a:r>
            <a:endParaRPr lang="en-GB" sz="1200" b="1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2" name="Google Shape;97;p13">
            <a:extLst>
              <a:ext uri="{FF2B5EF4-FFF2-40B4-BE49-F238E27FC236}">
                <a16:creationId xmlns:a16="http://schemas.microsoft.com/office/drawing/2014/main" id="{DE0CDE75-6FF6-7F2F-6A77-3D8B73FE7ED9}"/>
              </a:ext>
            </a:extLst>
          </p:cNvPr>
          <p:cNvSpPr/>
          <p:nvPr/>
        </p:nvSpPr>
        <p:spPr>
          <a:xfrm rot="10800000" flipH="1">
            <a:off x="380522" y="6251083"/>
            <a:ext cx="2052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95;p13">
            <a:extLst>
              <a:ext uri="{FF2B5EF4-FFF2-40B4-BE49-F238E27FC236}">
                <a16:creationId xmlns:a16="http://schemas.microsoft.com/office/drawing/2014/main" id="{25515873-6800-EDAC-7343-482A516F14B5}"/>
              </a:ext>
            </a:extLst>
          </p:cNvPr>
          <p:cNvSpPr/>
          <p:nvPr/>
        </p:nvSpPr>
        <p:spPr>
          <a:xfrm>
            <a:off x="2771464" y="3870614"/>
            <a:ext cx="4489200" cy="3249745"/>
          </a:xfrm>
          <a:prstGeom prst="roundRect">
            <a:avLst>
              <a:gd name="adj" fmla="val 152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96;p13">
            <a:extLst>
              <a:ext uri="{FF2B5EF4-FFF2-40B4-BE49-F238E27FC236}">
                <a16:creationId xmlns:a16="http://schemas.microsoft.com/office/drawing/2014/main" id="{4FF051A9-7B99-3200-4537-DE0DA4A50E78}"/>
              </a:ext>
            </a:extLst>
          </p:cNvPr>
          <p:cNvSpPr txBox="1"/>
          <p:nvPr/>
        </p:nvSpPr>
        <p:spPr>
          <a:xfrm>
            <a:off x="2782947" y="3973403"/>
            <a:ext cx="149968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Product/Service</a:t>
            </a:r>
            <a:endParaRPr lang="en-GB" sz="1200" b="1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6" name="Google Shape;96;p13">
            <a:extLst>
              <a:ext uri="{FF2B5EF4-FFF2-40B4-BE49-F238E27FC236}">
                <a16:creationId xmlns:a16="http://schemas.microsoft.com/office/drawing/2014/main" id="{C84C5C82-942D-7398-472F-140FFE603205}"/>
              </a:ext>
            </a:extLst>
          </p:cNvPr>
          <p:cNvSpPr txBox="1"/>
          <p:nvPr/>
        </p:nvSpPr>
        <p:spPr>
          <a:xfrm>
            <a:off x="5115095" y="3932188"/>
            <a:ext cx="163294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Market Analysis</a:t>
            </a:r>
            <a:endParaRPr lang="en-GB" sz="1200" b="1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b="1" i="0" u="none" strike="noStrike" cap="none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7" name="Google Shape;97;p13">
            <a:extLst>
              <a:ext uri="{FF2B5EF4-FFF2-40B4-BE49-F238E27FC236}">
                <a16:creationId xmlns:a16="http://schemas.microsoft.com/office/drawing/2014/main" id="{25928B1B-B2BE-ACFA-A56E-79679F3B3990}"/>
              </a:ext>
            </a:extLst>
          </p:cNvPr>
          <p:cNvSpPr/>
          <p:nvPr/>
        </p:nvSpPr>
        <p:spPr>
          <a:xfrm rot="10800000" flipH="1">
            <a:off x="2842313" y="4221678"/>
            <a:ext cx="2052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97;p13">
            <a:extLst>
              <a:ext uri="{FF2B5EF4-FFF2-40B4-BE49-F238E27FC236}">
                <a16:creationId xmlns:a16="http://schemas.microsoft.com/office/drawing/2014/main" id="{ADA8C5E6-21B0-7532-082C-E1ED318D2E47}"/>
              </a:ext>
            </a:extLst>
          </p:cNvPr>
          <p:cNvSpPr/>
          <p:nvPr/>
        </p:nvSpPr>
        <p:spPr>
          <a:xfrm rot="10800000" flipH="1">
            <a:off x="5157258" y="4221677"/>
            <a:ext cx="2052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95;p13">
            <a:extLst>
              <a:ext uri="{FF2B5EF4-FFF2-40B4-BE49-F238E27FC236}">
                <a16:creationId xmlns:a16="http://schemas.microsoft.com/office/drawing/2014/main" id="{C03FC46E-69DB-21A3-201E-40C6C4CB53B6}"/>
              </a:ext>
            </a:extLst>
          </p:cNvPr>
          <p:cNvSpPr/>
          <p:nvPr/>
        </p:nvSpPr>
        <p:spPr>
          <a:xfrm>
            <a:off x="2757960" y="7333372"/>
            <a:ext cx="4489200" cy="2587373"/>
          </a:xfrm>
          <a:prstGeom prst="roundRect">
            <a:avLst>
              <a:gd name="adj" fmla="val 152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96;p13">
            <a:extLst>
              <a:ext uri="{FF2B5EF4-FFF2-40B4-BE49-F238E27FC236}">
                <a16:creationId xmlns:a16="http://schemas.microsoft.com/office/drawing/2014/main" id="{45815B7D-BA3A-C402-CFB5-C89E8F332A02}"/>
              </a:ext>
            </a:extLst>
          </p:cNvPr>
          <p:cNvSpPr txBox="1"/>
          <p:nvPr/>
        </p:nvSpPr>
        <p:spPr>
          <a:xfrm>
            <a:off x="2782947" y="7422654"/>
            <a:ext cx="95059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Why Us?</a:t>
            </a:r>
            <a:endParaRPr lang="en-GB" sz="1200" b="1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1" name="Google Shape;96;p13">
            <a:extLst>
              <a:ext uri="{FF2B5EF4-FFF2-40B4-BE49-F238E27FC236}">
                <a16:creationId xmlns:a16="http://schemas.microsoft.com/office/drawing/2014/main" id="{0B53584C-BAE6-673F-BEE4-6EC149A3E0F4}"/>
              </a:ext>
            </a:extLst>
          </p:cNvPr>
          <p:cNvSpPr txBox="1"/>
          <p:nvPr/>
        </p:nvSpPr>
        <p:spPr>
          <a:xfrm>
            <a:off x="5101591" y="7394946"/>
            <a:ext cx="1202937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Investment</a:t>
            </a:r>
          </a:p>
        </p:txBody>
      </p:sp>
      <p:sp>
        <p:nvSpPr>
          <p:cNvPr id="32" name="Google Shape;97;p13">
            <a:extLst>
              <a:ext uri="{FF2B5EF4-FFF2-40B4-BE49-F238E27FC236}">
                <a16:creationId xmlns:a16="http://schemas.microsoft.com/office/drawing/2014/main" id="{FC91BA15-E7D8-3D57-8527-962133FBB63D}"/>
              </a:ext>
            </a:extLst>
          </p:cNvPr>
          <p:cNvSpPr/>
          <p:nvPr/>
        </p:nvSpPr>
        <p:spPr>
          <a:xfrm rot="10800000" flipH="1">
            <a:off x="2842313" y="7684435"/>
            <a:ext cx="2052000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97;p13">
            <a:extLst>
              <a:ext uri="{FF2B5EF4-FFF2-40B4-BE49-F238E27FC236}">
                <a16:creationId xmlns:a16="http://schemas.microsoft.com/office/drawing/2014/main" id="{9DD43CE0-4669-F717-1DDC-D4F8AEBA92B6}"/>
              </a:ext>
            </a:extLst>
          </p:cNvPr>
          <p:cNvSpPr/>
          <p:nvPr/>
        </p:nvSpPr>
        <p:spPr>
          <a:xfrm rot="10800000" flipH="1">
            <a:off x="5143754" y="7684434"/>
            <a:ext cx="2052000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Εικόνα 4" descr="Εικόνα που περιέχει στιγμιότυπο οθόνης, γραμματοσειρά, γραφικά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B59D38F0-CFBC-0AB7-C5C1-D488FFE050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3455" y="10241471"/>
            <a:ext cx="1784016" cy="39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845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9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AF2C9ED-5281-950D-B820-83900D4AE526}"/>
              </a:ext>
            </a:extLst>
          </p:cNvPr>
          <p:cNvSpPr/>
          <p:nvPr/>
        </p:nvSpPr>
        <p:spPr>
          <a:xfrm>
            <a:off x="0" y="10164635"/>
            <a:ext cx="7559675" cy="541466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97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FC16E8-AF10-B016-5939-FA9FA2B0339B}"/>
              </a:ext>
            </a:extLst>
          </p:cNvPr>
          <p:cNvSpPr txBox="1"/>
          <p:nvPr/>
        </p:nvSpPr>
        <p:spPr>
          <a:xfrm>
            <a:off x="801952" y="10327646"/>
            <a:ext cx="4341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7731">
              <a:defRPr/>
            </a:pPr>
            <a:r>
              <a:rPr lang="en-GB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&amp; Social </a:t>
            </a:r>
            <a:r>
              <a:rPr lang="en-GB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StartUps</a:t>
            </a:r>
            <a:r>
              <a:rPr lang="en-GB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Erasmus+ Project (Nr. 2022-1-PL01-KA220-SCH-000087194) </a:t>
            </a:r>
          </a:p>
        </p:txBody>
      </p:sp>
      <p:pic>
        <p:nvPicPr>
          <p:cNvPr id="9" name="Εικόνα 8" descr="Εικόνα που περιέχει καρτούν, clipart, Χάλογουιν, κολοκύθα&#10;&#10;Περιγραφή που δημιουργήθηκε αυτόματα">
            <a:extLst>
              <a:ext uri="{FF2B5EF4-FFF2-40B4-BE49-F238E27FC236}">
                <a16:creationId xmlns:a16="http://schemas.microsoft.com/office/drawing/2014/main" id="{6F79CA51-37FA-3469-D829-2F6065BF6B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65" t="21666" r="25308" b="27070"/>
          <a:stretch/>
        </p:blipFill>
        <p:spPr bwMode="auto">
          <a:xfrm>
            <a:off x="703260" y="204527"/>
            <a:ext cx="1406522" cy="13964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Google Shape;90;p13">
            <a:extLst>
              <a:ext uri="{FF2B5EF4-FFF2-40B4-BE49-F238E27FC236}">
                <a16:creationId xmlns:a16="http://schemas.microsoft.com/office/drawing/2014/main" id="{009D9F4D-8BFE-1EE0-853D-C8FA784F08A4}"/>
              </a:ext>
            </a:extLst>
          </p:cNvPr>
          <p:cNvSpPr/>
          <p:nvPr/>
        </p:nvSpPr>
        <p:spPr>
          <a:xfrm>
            <a:off x="314233" y="1801556"/>
            <a:ext cx="2206627" cy="3960000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96;p13">
            <a:extLst>
              <a:ext uri="{FF2B5EF4-FFF2-40B4-BE49-F238E27FC236}">
                <a16:creationId xmlns:a16="http://schemas.microsoft.com/office/drawing/2014/main" id="{D8DCDCEC-DB65-AC5A-A8F0-508E2FD92F86}"/>
              </a:ext>
            </a:extLst>
          </p:cNvPr>
          <p:cNvSpPr txBox="1"/>
          <p:nvPr/>
        </p:nvSpPr>
        <p:spPr>
          <a:xfrm>
            <a:off x="314233" y="1842850"/>
            <a:ext cx="237744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About</a:t>
            </a:r>
            <a:endParaRPr lang="en-GB" sz="1200" b="1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3" name="Google Shape;97;p13">
            <a:extLst>
              <a:ext uri="{FF2B5EF4-FFF2-40B4-BE49-F238E27FC236}">
                <a16:creationId xmlns:a16="http://schemas.microsoft.com/office/drawing/2014/main" id="{181D17F1-E5DD-6EF3-5AC4-0302D8A3939C}"/>
              </a:ext>
            </a:extLst>
          </p:cNvPr>
          <p:cNvSpPr/>
          <p:nvPr/>
        </p:nvSpPr>
        <p:spPr>
          <a:xfrm rot="10800000" flipH="1">
            <a:off x="380522" y="2091894"/>
            <a:ext cx="2052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21;p13">
            <a:extLst>
              <a:ext uri="{FF2B5EF4-FFF2-40B4-BE49-F238E27FC236}">
                <a16:creationId xmlns:a16="http://schemas.microsoft.com/office/drawing/2014/main" id="{5B2CF86A-2AA9-55B1-F743-B3D7D4F7AAA1}"/>
              </a:ext>
            </a:extLst>
          </p:cNvPr>
          <p:cNvSpPr txBox="1"/>
          <p:nvPr/>
        </p:nvSpPr>
        <p:spPr>
          <a:xfrm>
            <a:off x="314232" y="2219371"/>
            <a:ext cx="2377440" cy="3447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Your Team‘s Name: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Project</a:t>
            </a:r>
            <a:r>
              <a:rPr lang="el-GR" sz="10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/</a:t>
            </a:r>
            <a:r>
              <a:rPr lang="en-US" sz="10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Company</a:t>
            </a:r>
            <a:r>
              <a:rPr lang="en-GB" sz="10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 Name: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One-sentence Pitch - Slogan: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Summarise your idea/project in </a:t>
            </a:r>
            <a:b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</a:br>
            <a: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one compelling sentence.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>
              <a:solidFill>
                <a:srgbClr val="245375"/>
              </a:solidFill>
              <a:latin typeface="Inter"/>
              <a:ea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>
              <a:solidFill>
                <a:srgbClr val="245375"/>
              </a:solidFill>
              <a:latin typeface="Inter"/>
              <a:ea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>
              <a:solidFill>
                <a:srgbClr val="245375"/>
              </a:solidFill>
              <a:latin typeface="Inter"/>
              <a:ea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 dirty="0"/>
          </a:p>
        </p:txBody>
      </p:sp>
      <p:sp>
        <p:nvSpPr>
          <p:cNvPr id="15" name="Google Shape;95;p13">
            <a:extLst>
              <a:ext uri="{FF2B5EF4-FFF2-40B4-BE49-F238E27FC236}">
                <a16:creationId xmlns:a16="http://schemas.microsoft.com/office/drawing/2014/main" id="{0A25C347-84C7-0E62-F3BF-50259570C5B7}"/>
              </a:ext>
            </a:extLst>
          </p:cNvPr>
          <p:cNvSpPr/>
          <p:nvPr/>
        </p:nvSpPr>
        <p:spPr>
          <a:xfrm>
            <a:off x="2757961" y="407855"/>
            <a:ext cx="4489200" cy="3249745"/>
          </a:xfrm>
          <a:prstGeom prst="roundRect">
            <a:avLst>
              <a:gd name="adj" fmla="val 152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96;p13">
            <a:extLst>
              <a:ext uri="{FF2B5EF4-FFF2-40B4-BE49-F238E27FC236}">
                <a16:creationId xmlns:a16="http://schemas.microsoft.com/office/drawing/2014/main" id="{CB1B19FC-68BB-67CB-E211-64C0DA70FA8F}"/>
              </a:ext>
            </a:extLst>
          </p:cNvPr>
          <p:cNvSpPr txBox="1"/>
          <p:nvPr/>
        </p:nvSpPr>
        <p:spPr>
          <a:xfrm>
            <a:off x="2782947" y="509286"/>
            <a:ext cx="95059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Problem</a:t>
            </a:r>
            <a:endParaRPr lang="en-GB" sz="1200" b="1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7" name="Google Shape;96;p13">
            <a:extLst>
              <a:ext uri="{FF2B5EF4-FFF2-40B4-BE49-F238E27FC236}">
                <a16:creationId xmlns:a16="http://schemas.microsoft.com/office/drawing/2014/main" id="{EF288CC3-68A3-CE46-35F2-F3DBCD01D64E}"/>
              </a:ext>
            </a:extLst>
          </p:cNvPr>
          <p:cNvSpPr txBox="1"/>
          <p:nvPr/>
        </p:nvSpPr>
        <p:spPr>
          <a:xfrm>
            <a:off x="5101592" y="469429"/>
            <a:ext cx="95059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Solution</a:t>
            </a:r>
          </a:p>
        </p:txBody>
      </p:sp>
      <p:sp>
        <p:nvSpPr>
          <p:cNvPr id="18" name="Google Shape;97;p13">
            <a:extLst>
              <a:ext uri="{FF2B5EF4-FFF2-40B4-BE49-F238E27FC236}">
                <a16:creationId xmlns:a16="http://schemas.microsoft.com/office/drawing/2014/main" id="{9977A407-5DD6-C4F5-2A0B-755E01915E89}"/>
              </a:ext>
            </a:extLst>
          </p:cNvPr>
          <p:cNvSpPr/>
          <p:nvPr/>
        </p:nvSpPr>
        <p:spPr>
          <a:xfrm rot="10800000" flipH="1">
            <a:off x="2842313" y="771068"/>
            <a:ext cx="2052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97;p13">
            <a:extLst>
              <a:ext uri="{FF2B5EF4-FFF2-40B4-BE49-F238E27FC236}">
                <a16:creationId xmlns:a16="http://schemas.microsoft.com/office/drawing/2014/main" id="{6E81BE1A-28F0-5658-7EB1-641FF52121FA}"/>
              </a:ext>
            </a:extLst>
          </p:cNvPr>
          <p:cNvSpPr/>
          <p:nvPr/>
        </p:nvSpPr>
        <p:spPr>
          <a:xfrm rot="10800000" flipH="1">
            <a:off x="5143754" y="758918"/>
            <a:ext cx="2052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90;p13">
            <a:extLst>
              <a:ext uri="{FF2B5EF4-FFF2-40B4-BE49-F238E27FC236}">
                <a16:creationId xmlns:a16="http://schemas.microsoft.com/office/drawing/2014/main" id="{2509FACA-FA13-A93E-B28C-B31836E1B680}"/>
              </a:ext>
            </a:extLst>
          </p:cNvPr>
          <p:cNvSpPr/>
          <p:nvPr/>
        </p:nvSpPr>
        <p:spPr>
          <a:xfrm>
            <a:off x="314233" y="5960745"/>
            <a:ext cx="2206627" cy="3960000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96;p13">
            <a:extLst>
              <a:ext uri="{FF2B5EF4-FFF2-40B4-BE49-F238E27FC236}">
                <a16:creationId xmlns:a16="http://schemas.microsoft.com/office/drawing/2014/main" id="{B1D8FA53-6F24-CA39-A28A-9D7BBA7C1DE7}"/>
              </a:ext>
            </a:extLst>
          </p:cNvPr>
          <p:cNvSpPr txBox="1"/>
          <p:nvPr/>
        </p:nvSpPr>
        <p:spPr>
          <a:xfrm>
            <a:off x="314233" y="6002039"/>
            <a:ext cx="237744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Call to Action!</a:t>
            </a:r>
            <a:endParaRPr lang="en-GB" sz="1200" b="1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2" name="Google Shape;97;p13">
            <a:extLst>
              <a:ext uri="{FF2B5EF4-FFF2-40B4-BE49-F238E27FC236}">
                <a16:creationId xmlns:a16="http://schemas.microsoft.com/office/drawing/2014/main" id="{DE0CDE75-6FF6-7F2F-6A77-3D8B73FE7ED9}"/>
              </a:ext>
            </a:extLst>
          </p:cNvPr>
          <p:cNvSpPr/>
          <p:nvPr/>
        </p:nvSpPr>
        <p:spPr>
          <a:xfrm rot="10800000" flipH="1">
            <a:off x="380522" y="6251083"/>
            <a:ext cx="2052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95;p13">
            <a:extLst>
              <a:ext uri="{FF2B5EF4-FFF2-40B4-BE49-F238E27FC236}">
                <a16:creationId xmlns:a16="http://schemas.microsoft.com/office/drawing/2014/main" id="{25515873-6800-EDAC-7343-482A516F14B5}"/>
              </a:ext>
            </a:extLst>
          </p:cNvPr>
          <p:cNvSpPr/>
          <p:nvPr/>
        </p:nvSpPr>
        <p:spPr>
          <a:xfrm>
            <a:off x="2771464" y="3870614"/>
            <a:ext cx="4489200" cy="3249745"/>
          </a:xfrm>
          <a:prstGeom prst="roundRect">
            <a:avLst>
              <a:gd name="adj" fmla="val 152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96;p13">
            <a:extLst>
              <a:ext uri="{FF2B5EF4-FFF2-40B4-BE49-F238E27FC236}">
                <a16:creationId xmlns:a16="http://schemas.microsoft.com/office/drawing/2014/main" id="{4FF051A9-7B99-3200-4537-DE0DA4A50E78}"/>
              </a:ext>
            </a:extLst>
          </p:cNvPr>
          <p:cNvSpPr txBox="1"/>
          <p:nvPr/>
        </p:nvSpPr>
        <p:spPr>
          <a:xfrm>
            <a:off x="2782947" y="3973403"/>
            <a:ext cx="149968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Product/Service</a:t>
            </a:r>
            <a:endParaRPr lang="en-GB" sz="1200" b="1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6" name="Google Shape;96;p13">
            <a:extLst>
              <a:ext uri="{FF2B5EF4-FFF2-40B4-BE49-F238E27FC236}">
                <a16:creationId xmlns:a16="http://schemas.microsoft.com/office/drawing/2014/main" id="{C84C5C82-942D-7398-472F-140FFE603205}"/>
              </a:ext>
            </a:extLst>
          </p:cNvPr>
          <p:cNvSpPr txBox="1"/>
          <p:nvPr/>
        </p:nvSpPr>
        <p:spPr>
          <a:xfrm>
            <a:off x="5115095" y="3932188"/>
            <a:ext cx="163294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Market Analysis</a:t>
            </a:r>
            <a:endParaRPr lang="en-GB" sz="1200" b="1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b="1" i="0" u="none" strike="noStrike" cap="none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7" name="Google Shape;97;p13">
            <a:extLst>
              <a:ext uri="{FF2B5EF4-FFF2-40B4-BE49-F238E27FC236}">
                <a16:creationId xmlns:a16="http://schemas.microsoft.com/office/drawing/2014/main" id="{25928B1B-B2BE-ACFA-A56E-79679F3B3990}"/>
              </a:ext>
            </a:extLst>
          </p:cNvPr>
          <p:cNvSpPr/>
          <p:nvPr/>
        </p:nvSpPr>
        <p:spPr>
          <a:xfrm rot="10800000" flipH="1">
            <a:off x="2842313" y="4221678"/>
            <a:ext cx="2052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97;p13">
            <a:extLst>
              <a:ext uri="{FF2B5EF4-FFF2-40B4-BE49-F238E27FC236}">
                <a16:creationId xmlns:a16="http://schemas.microsoft.com/office/drawing/2014/main" id="{ADA8C5E6-21B0-7532-082C-E1ED318D2E47}"/>
              </a:ext>
            </a:extLst>
          </p:cNvPr>
          <p:cNvSpPr/>
          <p:nvPr/>
        </p:nvSpPr>
        <p:spPr>
          <a:xfrm rot="10800000" flipH="1">
            <a:off x="5157258" y="4221677"/>
            <a:ext cx="2052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95;p13">
            <a:extLst>
              <a:ext uri="{FF2B5EF4-FFF2-40B4-BE49-F238E27FC236}">
                <a16:creationId xmlns:a16="http://schemas.microsoft.com/office/drawing/2014/main" id="{C03FC46E-69DB-21A3-201E-40C6C4CB53B6}"/>
              </a:ext>
            </a:extLst>
          </p:cNvPr>
          <p:cNvSpPr/>
          <p:nvPr/>
        </p:nvSpPr>
        <p:spPr>
          <a:xfrm>
            <a:off x="2757960" y="7333372"/>
            <a:ext cx="4489200" cy="2587373"/>
          </a:xfrm>
          <a:prstGeom prst="roundRect">
            <a:avLst>
              <a:gd name="adj" fmla="val 152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96;p13">
            <a:extLst>
              <a:ext uri="{FF2B5EF4-FFF2-40B4-BE49-F238E27FC236}">
                <a16:creationId xmlns:a16="http://schemas.microsoft.com/office/drawing/2014/main" id="{45815B7D-BA3A-C402-CFB5-C89E8F332A02}"/>
              </a:ext>
            </a:extLst>
          </p:cNvPr>
          <p:cNvSpPr txBox="1"/>
          <p:nvPr/>
        </p:nvSpPr>
        <p:spPr>
          <a:xfrm>
            <a:off x="2782947" y="7422654"/>
            <a:ext cx="95059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Why Us?</a:t>
            </a:r>
            <a:endParaRPr lang="en-GB" sz="1200" b="1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1" name="Google Shape;96;p13">
            <a:extLst>
              <a:ext uri="{FF2B5EF4-FFF2-40B4-BE49-F238E27FC236}">
                <a16:creationId xmlns:a16="http://schemas.microsoft.com/office/drawing/2014/main" id="{0B53584C-BAE6-673F-BEE4-6EC149A3E0F4}"/>
              </a:ext>
            </a:extLst>
          </p:cNvPr>
          <p:cNvSpPr txBox="1"/>
          <p:nvPr/>
        </p:nvSpPr>
        <p:spPr>
          <a:xfrm>
            <a:off x="5101591" y="7394946"/>
            <a:ext cx="1202937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Investment</a:t>
            </a:r>
          </a:p>
        </p:txBody>
      </p:sp>
      <p:sp>
        <p:nvSpPr>
          <p:cNvPr id="32" name="Google Shape;97;p13">
            <a:extLst>
              <a:ext uri="{FF2B5EF4-FFF2-40B4-BE49-F238E27FC236}">
                <a16:creationId xmlns:a16="http://schemas.microsoft.com/office/drawing/2014/main" id="{FC91BA15-E7D8-3D57-8527-962133FBB63D}"/>
              </a:ext>
            </a:extLst>
          </p:cNvPr>
          <p:cNvSpPr/>
          <p:nvPr/>
        </p:nvSpPr>
        <p:spPr>
          <a:xfrm rot="10800000" flipH="1">
            <a:off x="2842313" y="7684435"/>
            <a:ext cx="2052000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97;p13">
            <a:extLst>
              <a:ext uri="{FF2B5EF4-FFF2-40B4-BE49-F238E27FC236}">
                <a16:creationId xmlns:a16="http://schemas.microsoft.com/office/drawing/2014/main" id="{9DD43CE0-4669-F717-1DDC-D4F8AEBA92B6}"/>
              </a:ext>
            </a:extLst>
          </p:cNvPr>
          <p:cNvSpPr/>
          <p:nvPr/>
        </p:nvSpPr>
        <p:spPr>
          <a:xfrm rot="10800000" flipH="1">
            <a:off x="5143754" y="7684434"/>
            <a:ext cx="2052000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21;p13">
            <a:extLst>
              <a:ext uri="{FF2B5EF4-FFF2-40B4-BE49-F238E27FC236}">
                <a16:creationId xmlns:a16="http://schemas.microsoft.com/office/drawing/2014/main" id="{8AE1839A-36CD-0557-A404-FED1F42AE566}"/>
              </a:ext>
            </a:extLst>
          </p:cNvPr>
          <p:cNvSpPr txBox="1"/>
          <p:nvPr/>
        </p:nvSpPr>
        <p:spPr>
          <a:xfrm>
            <a:off x="2842312" y="909399"/>
            <a:ext cx="2052000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Problem Statement</a:t>
            </a:r>
            <a: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: </a:t>
            </a:r>
            <a:b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</a:br>
            <a: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Describe the problem you are addressing.</a:t>
            </a:r>
            <a:b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</a:br>
            <a:endParaRPr lang="en-GB" sz="1000" i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Relevance</a:t>
            </a:r>
            <a: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: </a:t>
            </a:r>
            <a:b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</a:br>
            <a: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Explain why this problem is important and to whom.</a:t>
            </a:r>
            <a:endParaRPr lang="en-GB" sz="1000" dirty="0">
              <a:solidFill>
                <a:srgbClr val="245375"/>
              </a:solidFill>
              <a:latin typeface="Inter"/>
              <a:ea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>
              <a:solidFill>
                <a:srgbClr val="245375"/>
              </a:solidFill>
              <a:latin typeface="Inter"/>
              <a:ea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>
              <a:solidFill>
                <a:srgbClr val="245375"/>
              </a:solidFill>
              <a:latin typeface="Inter"/>
              <a:ea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 dirty="0"/>
          </a:p>
        </p:txBody>
      </p:sp>
      <p:sp>
        <p:nvSpPr>
          <p:cNvPr id="3" name="Google Shape;121;p13">
            <a:extLst>
              <a:ext uri="{FF2B5EF4-FFF2-40B4-BE49-F238E27FC236}">
                <a16:creationId xmlns:a16="http://schemas.microsoft.com/office/drawing/2014/main" id="{59EF870F-B378-C472-F3BE-EB9391F6FEE1}"/>
              </a:ext>
            </a:extLst>
          </p:cNvPr>
          <p:cNvSpPr txBox="1"/>
          <p:nvPr/>
        </p:nvSpPr>
        <p:spPr>
          <a:xfrm>
            <a:off x="5115095" y="878519"/>
            <a:ext cx="205200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Your Solution: </a:t>
            </a:r>
            <a:br>
              <a:rPr lang="en-GB" sz="1000" b="1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</a:br>
            <a: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Outline how your idea/project solves the problem.</a:t>
            </a:r>
          </a:p>
        </p:txBody>
      </p:sp>
      <p:sp>
        <p:nvSpPr>
          <p:cNvPr id="4" name="Google Shape;121;p13">
            <a:extLst>
              <a:ext uri="{FF2B5EF4-FFF2-40B4-BE49-F238E27FC236}">
                <a16:creationId xmlns:a16="http://schemas.microsoft.com/office/drawing/2014/main" id="{68CD9050-75E4-832B-6E7D-AE2B2CF6FEF8}"/>
              </a:ext>
            </a:extLst>
          </p:cNvPr>
          <p:cNvSpPr txBox="1"/>
          <p:nvPr/>
        </p:nvSpPr>
        <p:spPr>
          <a:xfrm>
            <a:off x="2782947" y="4386232"/>
            <a:ext cx="205200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1" dirty="0">
                <a:solidFill>
                  <a:srgbClr val="245375"/>
                </a:solidFill>
                <a:latin typeface="Inter"/>
                <a:ea typeface="Inter"/>
              </a:rPr>
              <a:t>Short Description</a:t>
            </a:r>
            <a:r>
              <a:rPr lang="en-GB" sz="1000" i="1" dirty="0">
                <a:solidFill>
                  <a:srgbClr val="245375"/>
                </a:solidFill>
                <a:latin typeface="Inter"/>
                <a:ea typeface="Inter"/>
              </a:rPr>
              <a:t>: </a:t>
            </a:r>
            <a:br>
              <a:rPr lang="en-GB" sz="1000" i="1" dirty="0">
                <a:solidFill>
                  <a:srgbClr val="245375"/>
                </a:solidFill>
                <a:latin typeface="Inter"/>
                <a:ea typeface="Inter"/>
              </a:rPr>
            </a:br>
            <a:r>
              <a:rPr lang="en-GB" sz="1000" i="1" dirty="0">
                <a:solidFill>
                  <a:srgbClr val="245375"/>
                </a:solidFill>
                <a:latin typeface="Inter"/>
                <a:ea typeface="Inter"/>
              </a:rPr>
              <a:t>Present the product/service and its characteristics.</a:t>
            </a:r>
          </a:p>
        </p:txBody>
      </p:sp>
      <p:sp>
        <p:nvSpPr>
          <p:cNvPr id="5" name="Google Shape;121;p13">
            <a:extLst>
              <a:ext uri="{FF2B5EF4-FFF2-40B4-BE49-F238E27FC236}">
                <a16:creationId xmlns:a16="http://schemas.microsoft.com/office/drawing/2014/main" id="{D54486FA-46EF-BD36-7AD3-8E001AADA0F5}"/>
              </a:ext>
            </a:extLst>
          </p:cNvPr>
          <p:cNvSpPr txBox="1"/>
          <p:nvPr/>
        </p:nvSpPr>
        <p:spPr>
          <a:xfrm>
            <a:off x="5126578" y="4386232"/>
            <a:ext cx="2052000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Target Audience</a:t>
            </a:r>
            <a: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: </a:t>
            </a:r>
            <a:b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</a:br>
            <a: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Define who will benefit from your solution.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00" i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Market Size</a:t>
            </a:r>
            <a: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: </a:t>
            </a:r>
            <a:b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</a:br>
            <a: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Provide an overview of the market or audience size and potential for growth.</a:t>
            </a:r>
            <a:endParaRPr lang="en-GB" sz="1800" dirty="0"/>
          </a:p>
        </p:txBody>
      </p:sp>
      <p:sp>
        <p:nvSpPr>
          <p:cNvPr id="11" name="Google Shape;121;p13">
            <a:extLst>
              <a:ext uri="{FF2B5EF4-FFF2-40B4-BE49-F238E27FC236}">
                <a16:creationId xmlns:a16="http://schemas.microsoft.com/office/drawing/2014/main" id="{47A5EB44-8DC2-D50C-4EDA-BBF5AF1641B7}"/>
              </a:ext>
            </a:extLst>
          </p:cNvPr>
          <p:cNvSpPr txBox="1"/>
          <p:nvPr/>
        </p:nvSpPr>
        <p:spPr>
          <a:xfrm>
            <a:off x="5126578" y="7835578"/>
            <a:ext cx="20520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What You Need: </a:t>
            </a:r>
            <a:br>
              <a:rPr lang="en-GB" sz="1000" b="1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</a:br>
            <a: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Specify what you are are going to need (funding, support, partnership, etc.).</a:t>
            </a:r>
            <a:endParaRPr lang="en-GB" sz="1800" dirty="0"/>
          </a:p>
        </p:txBody>
      </p:sp>
      <p:sp>
        <p:nvSpPr>
          <p:cNvPr id="23" name="Google Shape;121;p13">
            <a:extLst>
              <a:ext uri="{FF2B5EF4-FFF2-40B4-BE49-F238E27FC236}">
                <a16:creationId xmlns:a16="http://schemas.microsoft.com/office/drawing/2014/main" id="{82958216-A1B8-D432-D3E6-307AA8E5593F}"/>
              </a:ext>
            </a:extLst>
          </p:cNvPr>
          <p:cNvSpPr txBox="1"/>
          <p:nvPr/>
        </p:nvSpPr>
        <p:spPr>
          <a:xfrm>
            <a:off x="363906" y="6439735"/>
            <a:ext cx="205200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End with a clear call to action or what you want from the audience.</a:t>
            </a:r>
            <a:endParaRPr lang="en-GB" sz="1800" dirty="0"/>
          </a:p>
        </p:txBody>
      </p:sp>
      <p:sp>
        <p:nvSpPr>
          <p:cNvPr id="34" name="Google Shape;121;p13">
            <a:extLst>
              <a:ext uri="{FF2B5EF4-FFF2-40B4-BE49-F238E27FC236}">
                <a16:creationId xmlns:a16="http://schemas.microsoft.com/office/drawing/2014/main" id="{651C56DA-BC5C-BC92-E534-587FB1779E61}"/>
              </a:ext>
            </a:extLst>
          </p:cNvPr>
          <p:cNvSpPr txBox="1"/>
          <p:nvPr/>
        </p:nvSpPr>
        <p:spPr>
          <a:xfrm>
            <a:off x="2779687" y="7893166"/>
            <a:ext cx="20520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Unique Value Proposition: </a:t>
            </a:r>
            <a:r>
              <a:rPr lang="en-GB" sz="1000" i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Highlight what makes your solution unique and better than existing solutions.</a:t>
            </a:r>
            <a:endParaRPr lang="en-GB" sz="1800" dirty="0"/>
          </a:p>
        </p:txBody>
      </p:sp>
      <p:pic>
        <p:nvPicPr>
          <p:cNvPr id="35" name="Εικόνα 34" descr="Εικόνα που περιέχει στιγμιότυπο οθόνης, γραμματοσειρά, γραφικά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DC6030B8-AEC8-FE95-E087-EF1F856985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3455" y="10241471"/>
            <a:ext cx="1784016" cy="39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8562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234</Words>
  <Application>Microsoft Office PowerPoint</Application>
  <PresentationFormat>Προσαρμογή</PresentationFormat>
  <Paragraphs>61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Inter</vt:lpstr>
      <vt:lpstr>Motiv Office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cp:lastModifiedBy>Giota Digkoglou</cp:lastModifiedBy>
  <cp:revision>3</cp:revision>
  <cp:lastPrinted>2024-04-11T08:12:06Z</cp:lastPrinted>
  <dcterms:modified xsi:type="dcterms:W3CDTF">2024-08-11T06:19:02Z</dcterms:modified>
</cp:coreProperties>
</file>