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7" r:id="rId2"/>
    <p:sldId id="260" r:id="rId3"/>
  </p:sldIdLst>
  <p:sldSz cx="19007138" cy="10691813"/>
  <p:notesSz cx="6858000" cy="9144000"/>
  <p:embeddedFontLst>
    <p:embeddedFont>
      <p:font typeface="Inter" panose="020B0604020202020204" charset="0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ED"/>
    <a:srgbClr val="199243"/>
    <a:srgbClr val="FEF9EE"/>
    <a:srgbClr val="FBF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06"/>
    <p:restoredTop sz="94703"/>
  </p:normalViewPr>
  <p:slideViewPr>
    <p:cSldViewPr snapToGrid="0">
      <p:cViewPr>
        <p:scale>
          <a:sx n="70" d="100"/>
          <a:sy n="70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7388" y="1143000"/>
            <a:ext cx="5483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84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345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306747" y="569242"/>
            <a:ext cx="16393657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306747" y="2846204"/>
            <a:ext cx="16393657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306747" y="569242"/>
            <a:ext cx="16393657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306744" y="2846204"/>
            <a:ext cx="8078034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9622362" y="2846204"/>
            <a:ext cx="8078034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309221" y="569242"/>
            <a:ext cx="16393657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309221" y="2620980"/>
            <a:ext cx="8040908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71" lvl="0" indent="-228586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343" lvl="1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514" lvl="2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685" lvl="3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5856" lvl="4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028" lvl="5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199" lvl="6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370" lvl="7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541" lvl="8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309221" y="3905482"/>
            <a:ext cx="8040908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9622368" y="2620980"/>
            <a:ext cx="8080511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71" lvl="0" indent="-228586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343" lvl="1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514" lvl="2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685" lvl="3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5856" lvl="4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028" lvl="5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199" lvl="6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370" lvl="7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541" lvl="8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9622368" y="3905482"/>
            <a:ext cx="8080511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306747" y="569242"/>
            <a:ext cx="16393657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309221" y="712788"/>
            <a:ext cx="6130297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8080516" y="1539433"/>
            <a:ext cx="9622360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96532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343" lvl="1" indent="-3755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514" lvl="2" indent="-354561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685" lvl="3" indent="-33354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5856" lvl="4" indent="-33354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028" lvl="5" indent="-33354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199" lvl="6" indent="-33354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370" lvl="7" indent="-33354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541" lvl="8" indent="-333544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309221" y="3207544"/>
            <a:ext cx="6130297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228586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343" lvl="1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514" lvl="2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685" lvl="3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5856" lvl="4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028" lvl="5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199" lvl="6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370" lvl="7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541" lvl="8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309221" y="712788"/>
            <a:ext cx="6130297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8080516" y="1539433"/>
            <a:ext cx="9622360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309221" y="3207544"/>
            <a:ext cx="6130297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228586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343" lvl="1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514" lvl="2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685" lvl="3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5856" lvl="4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028" lvl="5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199" lvl="6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370" lvl="7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541" lvl="8" indent="-228586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306747" y="569242"/>
            <a:ext cx="16393657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6111649" y="-1958696"/>
            <a:ext cx="6783857" cy="16393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1120790" y="3050443"/>
            <a:ext cx="9060817" cy="4098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2805164" y="-929174"/>
            <a:ext cx="9060817" cy="1205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71" lvl="0" indent="-342878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43" lvl="1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14" lvl="2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685" lvl="3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856" lvl="4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028" lvl="5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199" lvl="6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370" lvl="7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41" lvl="8" indent="-342878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306747" y="569242"/>
            <a:ext cx="16393657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306747" y="2846204"/>
            <a:ext cx="16393657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306743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6296120" y="9909729"/>
            <a:ext cx="64149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3423791" y="9909729"/>
            <a:ext cx="4276606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F2C9ED-5281-950D-B820-83900D4AE526}"/>
              </a:ext>
            </a:extLst>
          </p:cNvPr>
          <p:cNvSpPr/>
          <p:nvPr/>
        </p:nvSpPr>
        <p:spPr>
          <a:xfrm>
            <a:off x="0" y="10164635"/>
            <a:ext cx="19007137" cy="541466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97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C16E8-AF10-B016-5939-FA9FA2B0339B}"/>
              </a:ext>
            </a:extLst>
          </p:cNvPr>
          <p:cNvSpPr txBox="1"/>
          <p:nvPr/>
        </p:nvSpPr>
        <p:spPr>
          <a:xfrm>
            <a:off x="6513358" y="10286702"/>
            <a:ext cx="59804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7717">
              <a:defRPr/>
            </a:pP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&amp; Social </a:t>
            </a:r>
            <a:r>
              <a:rPr lang="en-GB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StartUps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Erasmus+ Project (Nr. 2022-1-PL01-KA220-SCH-000087194) </a:t>
            </a:r>
          </a:p>
        </p:txBody>
      </p:sp>
      <p:pic>
        <p:nvPicPr>
          <p:cNvPr id="9" name="Εικόνα 8" descr="Εικόνα που περιέχει καρτούν, clipart, Χάλογουιν, κολοκύθα&#10;&#10;Περιγραφή που δημιουργήθηκε αυτόματα">
            <a:extLst>
              <a:ext uri="{FF2B5EF4-FFF2-40B4-BE49-F238E27FC236}">
                <a16:creationId xmlns:a16="http://schemas.microsoft.com/office/drawing/2014/main" id="{6F79CA51-37FA-3469-D829-2F6065BF6B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5" t="21666" r="25308" b="27070"/>
          <a:stretch/>
        </p:blipFill>
        <p:spPr bwMode="auto">
          <a:xfrm>
            <a:off x="478551" y="176684"/>
            <a:ext cx="1543301" cy="15322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Google Shape;90;p13">
            <a:extLst>
              <a:ext uri="{FF2B5EF4-FFF2-40B4-BE49-F238E27FC236}">
                <a16:creationId xmlns:a16="http://schemas.microsoft.com/office/drawing/2014/main" id="{009D9F4D-8BFE-1EE0-853D-C8FA784F08A4}"/>
              </a:ext>
            </a:extLst>
          </p:cNvPr>
          <p:cNvSpPr/>
          <p:nvPr/>
        </p:nvSpPr>
        <p:spPr>
          <a:xfrm>
            <a:off x="240471" y="1919913"/>
            <a:ext cx="2118288" cy="5416555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6;p13">
            <a:extLst>
              <a:ext uri="{FF2B5EF4-FFF2-40B4-BE49-F238E27FC236}">
                <a16:creationId xmlns:a16="http://schemas.microsoft.com/office/drawing/2014/main" id="{D8DCDCEC-DB65-AC5A-A8F0-508E2FD92F86}"/>
              </a:ext>
            </a:extLst>
          </p:cNvPr>
          <p:cNvSpPr txBox="1"/>
          <p:nvPr/>
        </p:nvSpPr>
        <p:spPr>
          <a:xfrm>
            <a:off x="240468" y="1963642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ABOUT</a:t>
            </a:r>
          </a:p>
        </p:txBody>
      </p:sp>
      <p:sp>
        <p:nvSpPr>
          <p:cNvPr id="13" name="Google Shape;97;p13">
            <a:extLst>
              <a:ext uri="{FF2B5EF4-FFF2-40B4-BE49-F238E27FC236}">
                <a16:creationId xmlns:a16="http://schemas.microsoft.com/office/drawing/2014/main" id="{181D17F1-E5DD-6EF3-5AC4-0302D8A3939C}"/>
              </a:ext>
            </a:extLst>
          </p:cNvPr>
          <p:cNvSpPr/>
          <p:nvPr/>
        </p:nvSpPr>
        <p:spPr>
          <a:xfrm rot="10800000" flipH="1">
            <a:off x="305574" y="2210251"/>
            <a:ext cx="1944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1;p13">
            <a:extLst>
              <a:ext uri="{FF2B5EF4-FFF2-40B4-BE49-F238E27FC236}">
                <a16:creationId xmlns:a16="http://schemas.microsoft.com/office/drawing/2014/main" id="{5B2CF86A-2AA9-55B1-F743-B3D7D4F7AAA1}"/>
              </a:ext>
            </a:extLst>
          </p:cNvPr>
          <p:cNvSpPr txBox="1"/>
          <p:nvPr/>
        </p:nvSpPr>
        <p:spPr>
          <a:xfrm>
            <a:off x="240468" y="2337728"/>
            <a:ext cx="2118290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1000" b="1" dirty="0">
                <a:solidFill>
                  <a:srgbClr val="245375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Company</a:t>
            </a: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 Name:</a:t>
            </a: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Your slogan:</a:t>
            </a: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  <a:p>
            <a:endParaRPr lang="en-GB" sz="1000" b="1" dirty="0">
              <a:solidFill>
                <a:srgbClr val="245375"/>
              </a:solidFill>
              <a:latin typeface="Inter"/>
              <a:ea typeface="Inter"/>
              <a:cs typeface="Calibri" panose="020F0502020204030204" pitchFamily="34" charset="0"/>
              <a:sym typeface="Inter"/>
            </a:endParaRPr>
          </a:p>
        </p:txBody>
      </p:sp>
      <p:sp>
        <p:nvSpPr>
          <p:cNvPr id="20" name="Google Shape;90;p13">
            <a:extLst>
              <a:ext uri="{FF2B5EF4-FFF2-40B4-BE49-F238E27FC236}">
                <a16:creationId xmlns:a16="http://schemas.microsoft.com/office/drawing/2014/main" id="{2509FACA-FA13-A93E-B28C-B31836E1B680}"/>
              </a:ext>
            </a:extLst>
          </p:cNvPr>
          <p:cNvSpPr/>
          <p:nvPr/>
        </p:nvSpPr>
        <p:spPr>
          <a:xfrm>
            <a:off x="2510742" y="842761"/>
            <a:ext cx="3074546" cy="6493707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96;p13">
            <a:extLst>
              <a:ext uri="{FF2B5EF4-FFF2-40B4-BE49-F238E27FC236}">
                <a16:creationId xmlns:a16="http://schemas.microsoft.com/office/drawing/2014/main" id="{B1D8FA53-6F24-CA39-A28A-9D7BBA7C1DE7}"/>
              </a:ext>
            </a:extLst>
          </p:cNvPr>
          <p:cNvSpPr txBox="1"/>
          <p:nvPr/>
        </p:nvSpPr>
        <p:spPr>
          <a:xfrm>
            <a:off x="2510740" y="884057"/>
            <a:ext cx="33125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KEY PARTNERS</a:t>
            </a:r>
          </a:p>
        </p:txBody>
      </p:sp>
      <p:sp>
        <p:nvSpPr>
          <p:cNvPr id="22" name="Google Shape;97;p13">
            <a:extLst>
              <a:ext uri="{FF2B5EF4-FFF2-40B4-BE49-F238E27FC236}">
                <a16:creationId xmlns:a16="http://schemas.microsoft.com/office/drawing/2014/main" id="{DE0CDE75-6FF6-7F2F-6A77-3D8B73FE7ED9}"/>
              </a:ext>
            </a:extLst>
          </p:cNvPr>
          <p:cNvSpPr/>
          <p:nvPr/>
        </p:nvSpPr>
        <p:spPr>
          <a:xfrm rot="10800000" flipH="1">
            <a:off x="2577029" y="1133097"/>
            <a:ext cx="2859100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Εικόνα 4" descr="Εικόνα που περιέχει στιγμιότυπο οθόνης, γραμματοσειρά, γραφικά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B59D38F0-CFBC-0AB7-C5C1-D488FFE050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7567" y="10209053"/>
            <a:ext cx="2105446" cy="469751"/>
          </a:xfrm>
          <a:prstGeom prst="rect">
            <a:avLst/>
          </a:prstGeom>
        </p:spPr>
      </p:pic>
      <p:sp>
        <p:nvSpPr>
          <p:cNvPr id="8" name="Google Shape;95;p13">
            <a:extLst>
              <a:ext uri="{FF2B5EF4-FFF2-40B4-BE49-F238E27FC236}">
                <a16:creationId xmlns:a16="http://schemas.microsoft.com/office/drawing/2014/main" id="{2C533DA3-F563-A33A-79D6-A8DC733B1E60}"/>
              </a:ext>
            </a:extLst>
          </p:cNvPr>
          <p:cNvSpPr/>
          <p:nvPr/>
        </p:nvSpPr>
        <p:spPr>
          <a:xfrm>
            <a:off x="2505775" y="176684"/>
            <a:ext cx="16202215" cy="541466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96;p13">
            <a:extLst>
              <a:ext uri="{FF2B5EF4-FFF2-40B4-BE49-F238E27FC236}">
                <a16:creationId xmlns:a16="http://schemas.microsoft.com/office/drawing/2014/main" id="{926DCC94-34E7-A884-F6C5-7DADDE295EFC}"/>
              </a:ext>
            </a:extLst>
          </p:cNvPr>
          <p:cNvSpPr txBox="1"/>
          <p:nvPr/>
        </p:nvSpPr>
        <p:spPr>
          <a:xfrm>
            <a:off x="7933496" y="278114"/>
            <a:ext cx="314014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Business Model Canvas</a:t>
            </a:r>
          </a:p>
        </p:txBody>
      </p:sp>
      <p:sp>
        <p:nvSpPr>
          <p:cNvPr id="23" name="Google Shape;90;p13">
            <a:extLst>
              <a:ext uri="{FF2B5EF4-FFF2-40B4-BE49-F238E27FC236}">
                <a16:creationId xmlns:a16="http://schemas.microsoft.com/office/drawing/2014/main" id="{4124D956-B4A9-6BB8-C302-238A8906F0A6}"/>
              </a:ext>
            </a:extLst>
          </p:cNvPr>
          <p:cNvSpPr/>
          <p:nvPr/>
        </p:nvSpPr>
        <p:spPr>
          <a:xfrm>
            <a:off x="5737272" y="842761"/>
            <a:ext cx="3077658" cy="3156033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96;p13">
            <a:extLst>
              <a:ext uri="{FF2B5EF4-FFF2-40B4-BE49-F238E27FC236}">
                <a16:creationId xmlns:a16="http://schemas.microsoft.com/office/drawing/2014/main" id="{B02F175C-FBD4-4EDF-6297-75C36CFCE201}"/>
              </a:ext>
            </a:extLst>
          </p:cNvPr>
          <p:cNvSpPr txBox="1"/>
          <p:nvPr/>
        </p:nvSpPr>
        <p:spPr>
          <a:xfrm>
            <a:off x="5737269" y="884057"/>
            <a:ext cx="331589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KEY ACTIVITIES</a:t>
            </a:r>
          </a:p>
        </p:txBody>
      </p:sp>
      <p:sp>
        <p:nvSpPr>
          <p:cNvPr id="35" name="Google Shape;97;p13">
            <a:extLst>
              <a:ext uri="{FF2B5EF4-FFF2-40B4-BE49-F238E27FC236}">
                <a16:creationId xmlns:a16="http://schemas.microsoft.com/office/drawing/2014/main" id="{60762440-3DD2-2DDF-859D-84E554A4D89D}"/>
              </a:ext>
            </a:extLst>
          </p:cNvPr>
          <p:cNvSpPr/>
          <p:nvPr/>
        </p:nvSpPr>
        <p:spPr>
          <a:xfrm rot="10800000" flipH="1">
            <a:off x="5803558" y="1133095"/>
            <a:ext cx="2861994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90;p13">
            <a:extLst>
              <a:ext uri="{FF2B5EF4-FFF2-40B4-BE49-F238E27FC236}">
                <a16:creationId xmlns:a16="http://schemas.microsoft.com/office/drawing/2014/main" id="{1A67F34D-5F37-0BBE-D173-8C258352E68F}"/>
              </a:ext>
            </a:extLst>
          </p:cNvPr>
          <p:cNvSpPr/>
          <p:nvPr/>
        </p:nvSpPr>
        <p:spPr>
          <a:xfrm>
            <a:off x="8994432" y="842761"/>
            <a:ext cx="3080276" cy="6493707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96;p13">
            <a:extLst>
              <a:ext uri="{FF2B5EF4-FFF2-40B4-BE49-F238E27FC236}">
                <a16:creationId xmlns:a16="http://schemas.microsoft.com/office/drawing/2014/main" id="{0B73AF89-C616-7468-BE4B-4ACF349AC0AF}"/>
              </a:ext>
            </a:extLst>
          </p:cNvPr>
          <p:cNvSpPr txBox="1"/>
          <p:nvPr/>
        </p:nvSpPr>
        <p:spPr>
          <a:xfrm>
            <a:off x="9033691" y="884057"/>
            <a:ext cx="331871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VALUE PROPOSITIONS</a:t>
            </a:r>
          </a:p>
        </p:txBody>
      </p:sp>
      <p:sp>
        <p:nvSpPr>
          <p:cNvPr id="38" name="Google Shape;97;p13">
            <a:extLst>
              <a:ext uri="{FF2B5EF4-FFF2-40B4-BE49-F238E27FC236}">
                <a16:creationId xmlns:a16="http://schemas.microsoft.com/office/drawing/2014/main" id="{24D41348-E7F4-BF73-25B4-226BA187EE2A}"/>
              </a:ext>
            </a:extLst>
          </p:cNvPr>
          <p:cNvSpPr/>
          <p:nvPr/>
        </p:nvSpPr>
        <p:spPr>
          <a:xfrm rot="10800000" flipH="1">
            <a:off x="9086950" y="1133096"/>
            <a:ext cx="2864429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90;p13">
            <a:extLst>
              <a:ext uri="{FF2B5EF4-FFF2-40B4-BE49-F238E27FC236}">
                <a16:creationId xmlns:a16="http://schemas.microsoft.com/office/drawing/2014/main" id="{FEB42066-2C96-4BA9-A7E1-7F48442A5F23}"/>
              </a:ext>
            </a:extLst>
          </p:cNvPr>
          <p:cNvSpPr/>
          <p:nvPr/>
        </p:nvSpPr>
        <p:spPr>
          <a:xfrm>
            <a:off x="12252555" y="884057"/>
            <a:ext cx="3080275" cy="311473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96;p13">
            <a:extLst>
              <a:ext uri="{FF2B5EF4-FFF2-40B4-BE49-F238E27FC236}">
                <a16:creationId xmlns:a16="http://schemas.microsoft.com/office/drawing/2014/main" id="{2F442204-FD55-64B2-9AC9-3DDC33E72333}"/>
              </a:ext>
            </a:extLst>
          </p:cNvPr>
          <p:cNvSpPr txBox="1"/>
          <p:nvPr/>
        </p:nvSpPr>
        <p:spPr>
          <a:xfrm>
            <a:off x="12291815" y="925352"/>
            <a:ext cx="331871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COSTUMER RELATIONSHIPS</a:t>
            </a:r>
          </a:p>
        </p:txBody>
      </p:sp>
      <p:sp>
        <p:nvSpPr>
          <p:cNvPr id="41" name="Google Shape;97;p13">
            <a:extLst>
              <a:ext uri="{FF2B5EF4-FFF2-40B4-BE49-F238E27FC236}">
                <a16:creationId xmlns:a16="http://schemas.microsoft.com/office/drawing/2014/main" id="{425E73B8-F479-79FC-894D-55D9689C9291}"/>
              </a:ext>
            </a:extLst>
          </p:cNvPr>
          <p:cNvSpPr/>
          <p:nvPr/>
        </p:nvSpPr>
        <p:spPr>
          <a:xfrm rot="10800000" flipH="1">
            <a:off x="12345074" y="1174391"/>
            <a:ext cx="2864428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90;p13">
            <a:extLst>
              <a:ext uri="{FF2B5EF4-FFF2-40B4-BE49-F238E27FC236}">
                <a16:creationId xmlns:a16="http://schemas.microsoft.com/office/drawing/2014/main" id="{A0E74D2B-BE67-9A5C-08A7-86A620C9BA9F}"/>
              </a:ext>
            </a:extLst>
          </p:cNvPr>
          <p:cNvSpPr/>
          <p:nvPr/>
        </p:nvSpPr>
        <p:spPr>
          <a:xfrm>
            <a:off x="15558016" y="842761"/>
            <a:ext cx="3080275" cy="6493707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96;p13">
            <a:extLst>
              <a:ext uri="{FF2B5EF4-FFF2-40B4-BE49-F238E27FC236}">
                <a16:creationId xmlns:a16="http://schemas.microsoft.com/office/drawing/2014/main" id="{CEB48AB0-D24C-4712-35EE-7E21FDA20078}"/>
              </a:ext>
            </a:extLst>
          </p:cNvPr>
          <p:cNvSpPr txBox="1"/>
          <p:nvPr/>
        </p:nvSpPr>
        <p:spPr>
          <a:xfrm>
            <a:off x="15582228" y="884057"/>
            <a:ext cx="331871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COSTUMER SEGMENTS</a:t>
            </a:r>
          </a:p>
        </p:txBody>
      </p:sp>
      <p:sp>
        <p:nvSpPr>
          <p:cNvPr id="44" name="Google Shape;97;p13">
            <a:extLst>
              <a:ext uri="{FF2B5EF4-FFF2-40B4-BE49-F238E27FC236}">
                <a16:creationId xmlns:a16="http://schemas.microsoft.com/office/drawing/2014/main" id="{384733A3-20CF-A094-658C-BD086B312941}"/>
              </a:ext>
            </a:extLst>
          </p:cNvPr>
          <p:cNvSpPr/>
          <p:nvPr/>
        </p:nvSpPr>
        <p:spPr>
          <a:xfrm rot="10800000" flipH="1">
            <a:off x="15664159" y="1133096"/>
            <a:ext cx="2864428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90;p13">
            <a:extLst>
              <a:ext uri="{FF2B5EF4-FFF2-40B4-BE49-F238E27FC236}">
                <a16:creationId xmlns:a16="http://schemas.microsoft.com/office/drawing/2014/main" id="{1848C0F5-D6BF-F90A-8EC5-ECF971967EF8}"/>
              </a:ext>
            </a:extLst>
          </p:cNvPr>
          <p:cNvSpPr/>
          <p:nvPr/>
        </p:nvSpPr>
        <p:spPr>
          <a:xfrm>
            <a:off x="5737272" y="4221730"/>
            <a:ext cx="3077658" cy="3156033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96;p13">
            <a:extLst>
              <a:ext uri="{FF2B5EF4-FFF2-40B4-BE49-F238E27FC236}">
                <a16:creationId xmlns:a16="http://schemas.microsoft.com/office/drawing/2014/main" id="{130D5B90-4451-D548-54FA-F662C253C62A}"/>
              </a:ext>
            </a:extLst>
          </p:cNvPr>
          <p:cNvSpPr txBox="1"/>
          <p:nvPr/>
        </p:nvSpPr>
        <p:spPr>
          <a:xfrm>
            <a:off x="5737269" y="4263026"/>
            <a:ext cx="331589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KEY RESOURCES</a:t>
            </a:r>
          </a:p>
        </p:txBody>
      </p:sp>
      <p:sp>
        <p:nvSpPr>
          <p:cNvPr id="50" name="Google Shape;97;p13">
            <a:extLst>
              <a:ext uri="{FF2B5EF4-FFF2-40B4-BE49-F238E27FC236}">
                <a16:creationId xmlns:a16="http://schemas.microsoft.com/office/drawing/2014/main" id="{9EFB8BFD-FE63-280C-7DA6-CCBFADD8B464}"/>
              </a:ext>
            </a:extLst>
          </p:cNvPr>
          <p:cNvSpPr/>
          <p:nvPr/>
        </p:nvSpPr>
        <p:spPr>
          <a:xfrm rot="10800000" flipH="1">
            <a:off x="5803558" y="4512064"/>
            <a:ext cx="2861994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90;p13">
            <a:extLst>
              <a:ext uri="{FF2B5EF4-FFF2-40B4-BE49-F238E27FC236}">
                <a16:creationId xmlns:a16="http://schemas.microsoft.com/office/drawing/2014/main" id="{B38CB2DD-BF6F-8931-F309-D15401937471}"/>
              </a:ext>
            </a:extLst>
          </p:cNvPr>
          <p:cNvSpPr/>
          <p:nvPr/>
        </p:nvSpPr>
        <p:spPr>
          <a:xfrm>
            <a:off x="12252555" y="4205997"/>
            <a:ext cx="3080275" cy="311473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96;p13">
            <a:extLst>
              <a:ext uri="{FF2B5EF4-FFF2-40B4-BE49-F238E27FC236}">
                <a16:creationId xmlns:a16="http://schemas.microsoft.com/office/drawing/2014/main" id="{95973663-6208-219D-82D4-BC7288477E3E}"/>
              </a:ext>
            </a:extLst>
          </p:cNvPr>
          <p:cNvSpPr txBox="1"/>
          <p:nvPr/>
        </p:nvSpPr>
        <p:spPr>
          <a:xfrm>
            <a:off x="12291815" y="4247292"/>
            <a:ext cx="331871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CHANNELS</a:t>
            </a:r>
          </a:p>
        </p:txBody>
      </p:sp>
      <p:sp>
        <p:nvSpPr>
          <p:cNvPr id="53" name="Google Shape;97;p13">
            <a:extLst>
              <a:ext uri="{FF2B5EF4-FFF2-40B4-BE49-F238E27FC236}">
                <a16:creationId xmlns:a16="http://schemas.microsoft.com/office/drawing/2014/main" id="{BB9ACECA-6AF2-188F-1F1D-8EC3B1985BD6}"/>
              </a:ext>
            </a:extLst>
          </p:cNvPr>
          <p:cNvSpPr/>
          <p:nvPr/>
        </p:nvSpPr>
        <p:spPr>
          <a:xfrm rot="10800000" flipH="1">
            <a:off x="12345074" y="4496331"/>
            <a:ext cx="2864428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90;p13">
            <a:extLst>
              <a:ext uri="{FF2B5EF4-FFF2-40B4-BE49-F238E27FC236}">
                <a16:creationId xmlns:a16="http://schemas.microsoft.com/office/drawing/2014/main" id="{674881CF-DF99-F31D-1957-4522AFDEB8B4}"/>
              </a:ext>
            </a:extLst>
          </p:cNvPr>
          <p:cNvSpPr/>
          <p:nvPr/>
        </p:nvSpPr>
        <p:spPr>
          <a:xfrm>
            <a:off x="240470" y="7466862"/>
            <a:ext cx="9149190" cy="247940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96;p13">
            <a:extLst>
              <a:ext uri="{FF2B5EF4-FFF2-40B4-BE49-F238E27FC236}">
                <a16:creationId xmlns:a16="http://schemas.microsoft.com/office/drawing/2014/main" id="{509662EF-B508-2626-996D-DC20BA5CBA06}"/>
              </a:ext>
            </a:extLst>
          </p:cNvPr>
          <p:cNvSpPr txBox="1"/>
          <p:nvPr/>
        </p:nvSpPr>
        <p:spPr>
          <a:xfrm>
            <a:off x="240468" y="7508157"/>
            <a:ext cx="33125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COST STRUCTURE</a:t>
            </a:r>
          </a:p>
        </p:txBody>
      </p:sp>
      <p:sp>
        <p:nvSpPr>
          <p:cNvPr id="59" name="Google Shape;97;p13">
            <a:extLst>
              <a:ext uri="{FF2B5EF4-FFF2-40B4-BE49-F238E27FC236}">
                <a16:creationId xmlns:a16="http://schemas.microsoft.com/office/drawing/2014/main" id="{4BB43244-0B6B-07E5-EA7D-761FF00696BF}"/>
              </a:ext>
            </a:extLst>
          </p:cNvPr>
          <p:cNvSpPr/>
          <p:nvPr/>
        </p:nvSpPr>
        <p:spPr>
          <a:xfrm rot="10800000" flipH="1">
            <a:off x="306757" y="7769540"/>
            <a:ext cx="8905482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90;p13">
            <a:extLst>
              <a:ext uri="{FF2B5EF4-FFF2-40B4-BE49-F238E27FC236}">
                <a16:creationId xmlns:a16="http://schemas.microsoft.com/office/drawing/2014/main" id="{AF4963A6-22A6-849F-D806-BCD71F41B98F}"/>
              </a:ext>
            </a:extLst>
          </p:cNvPr>
          <p:cNvSpPr/>
          <p:nvPr/>
        </p:nvSpPr>
        <p:spPr>
          <a:xfrm>
            <a:off x="9489101" y="7469336"/>
            <a:ext cx="9149190" cy="247940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96;p13">
            <a:extLst>
              <a:ext uri="{FF2B5EF4-FFF2-40B4-BE49-F238E27FC236}">
                <a16:creationId xmlns:a16="http://schemas.microsoft.com/office/drawing/2014/main" id="{774F5CC5-A601-586C-2241-4D893D97C5C4}"/>
              </a:ext>
            </a:extLst>
          </p:cNvPr>
          <p:cNvSpPr txBox="1"/>
          <p:nvPr/>
        </p:nvSpPr>
        <p:spPr>
          <a:xfrm>
            <a:off x="9489099" y="7510631"/>
            <a:ext cx="33125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Calibri" panose="020F0502020204030204" pitchFamily="34" charset="0"/>
                <a:sym typeface="Inter"/>
              </a:rPr>
              <a:t>REVENUE STREAMS</a:t>
            </a:r>
          </a:p>
        </p:txBody>
      </p:sp>
      <p:sp>
        <p:nvSpPr>
          <p:cNvPr id="62" name="Google Shape;97;p13">
            <a:extLst>
              <a:ext uri="{FF2B5EF4-FFF2-40B4-BE49-F238E27FC236}">
                <a16:creationId xmlns:a16="http://schemas.microsoft.com/office/drawing/2014/main" id="{3C22CBF4-FACB-F2CE-158F-CBD55918579C}"/>
              </a:ext>
            </a:extLst>
          </p:cNvPr>
          <p:cNvSpPr/>
          <p:nvPr/>
        </p:nvSpPr>
        <p:spPr>
          <a:xfrm rot="10800000" flipH="1">
            <a:off x="9555388" y="7772014"/>
            <a:ext cx="8905482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084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F2C9ED-5281-950D-B820-83900D4AE526}"/>
              </a:ext>
            </a:extLst>
          </p:cNvPr>
          <p:cNvSpPr/>
          <p:nvPr/>
        </p:nvSpPr>
        <p:spPr>
          <a:xfrm>
            <a:off x="0" y="10164635"/>
            <a:ext cx="19007137" cy="541466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97"/>
          </a:p>
        </p:txBody>
      </p:sp>
      <p:pic>
        <p:nvPicPr>
          <p:cNvPr id="9" name="Εικόνα 8" descr="Εικόνα που περιέχει καρτούν, clipart, Χάλογουιν, κολοκύθα&#10;&#10;Περιγραφή που δημιουργήθηκε αυτόματα">
            <a:extLst>
              <a:ext uri="{FF2B5EF4-FFF2-40B4-BE49-F238E27FC236}">
                <a16:creationId xmlns:a16="http://schemas.microsoft.com/office/drawing/2014/main" id="{6F79CA51-37FA-3469-D829-2F6065BF6B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5" t="21666" r="25308" b="27070"/>
          <a:stretch/>
        </p:blipFill>
        <p:spPr bwMode="auto">
          <a:xfrm>
            <a:off x="478551" y="176684"/>
            <a:ext cx="1543301" cy="15322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Google Shape;90;p13">
            <a:extLst>
              <a:ext uri="{FF2B5EF4-FFF2-40B4-BE49-F238E27FC236}">
                <a16:creationId xmlns:a16="http://schemas.microsoft.com/office/drawing/2014/main" id="{009D9F4D-8BFE-1EE0-853D-C8FA784F08A4}"/>
              </a:ext>
            </a:extLst>
          </p:cNvPr>
          <p:cNvSpPr/>
          <p:nvPr/>
        </p:nvSpPr>
        <p:spPr>
          <a:xfrm>
            <a:off x="240471" y="1919913"/>
            <a:ext cx="2118288" cy="5416555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6;p13">
            <a:extLst>
              <a:ext uri="{FF2B5EF4-FFF2-40B4-BE49-F238E27FC236}">
                <a16:creationId xmlns:a16="http://schemas.microsoft.com/office/drawing/2014/main" id="{D8DCDCEC-DB65-AC5A-A8F0-508E2FD92F86}"/>
              </a:ext>
            </a:extLst>
          </p:cNvPr>
          <p:cNvSpPr txBox="1"/>
          <p:nvPr/>
        </p:nvSpPr>
        <p:spPr>
          <a:xfrm>
            <a:off x="240468" y="1963642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ABOUT</a:t>
            </a:r>
          </a:p>
        </p:txBody>
      </p:sp>
      <p:sp>
        <p:nvSpPr>
          <p:cNvPr id="13" name="Google Shape;97;p13">
            <a:extLst>
              <a:ext uri="{FF2B5EF4-FFF2-40B4-BE49-F238E27FC236}">
                <a16:creationId xmlns:a16="http://schemas.microsoft.com/office/drawing/2014/main" id="{181D17F1-E5DD-6EF3-5AC4-0302D8A3939C}"/>
              </a:ext>
            </a:extLst>
          </p:cNvPr>
          <p:cNvSpPr/>
          <p:nvPr/>
        </p:nvSpPr>
        <p:spPr>
          <a:xfrm rot="10800000" flipH="1">
            <a:off x="305574" y="2210251"/>
            <a:ext cx="1944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1;p13">
            <a:extLst>
              <a:ext uri="{FF2B5EF4-FFF2-40B4-BE49-F238E27FC236}">
                <a16:creationId xmlns:a16="http://schemas.microsoft.com/office/drawing/2014/main" id="{5B2CF86A-2AA9-55B1-F743-B3D7D4F7AAA1}"/>
              </a:ext>
            </a:extLst>
          </p:cNvPr>
          <p:cNvSpPr txBox="1"/>
          <p:nvPr/>
        </p:nvSpPr>
        <p:spPr>
          <a:xfrm>
            <a:off x="240468" y="2337728"/>
            <a:ext cx="2118290" cy="415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Company</a:t>
            </a:r>
            <a:r>
              <a:rPr lang="en-GB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 Name:</a:t>
            </a: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r>
              <a:rPr lang="en-GB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Your slogan:</a:t>
            </a: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0" name="Google Shape;90;p13">
            <a:extLst>
              <a:ext uri="{FF2B5EF4-FFF2-40B4-BE49-F238E27FC236}">
                <a16:creationId xmlns:a16="http://schemas.microsoft.com/office/drawing/2014/main" id="{2509FACA-FA13-A93E-B28C-B31836E1B680}"/>
              </a:ext>
            </a:extLst>
          </p:cNvPr>
          <p:cNvSpPr/>
          <p:nvPr/>
        </p:nvSpPr>
        <p:spPr>
          <a:xfrm>
            <a:off x="2510742" y="842761"/>
            <a:ext cx="3074546" cy="6493707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96;p13">
            <a:extLst>
              <a:ext uri="{FF2B5EF4-FFF2-40B4-BE49-F238E27FC236}">
                <a16:creationId xmlns:a16="http://schemas.microsoft.com/office/drawing/2014/main" id="{B1D8FA53-6F24-CA39-A28A-9D7BBA7C1DE7}"/>
              </a:ext>
            </a:extLst>
          </p:cNvPr>
          <p:cNvSpPr txBox="1"/>
          <p:nvPr/>
        </p:nvSpPr>
        <p:spPr>
          <a:xfrm>
            <a:off x="2510740" y="884057"/>
            <a:ext cx="33125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KEY PARTNERS</a:t>
            </a:r>
          </a:p>
        </p:txBody>
      </p:sp>
      <p:sp>
        <p:nvSpPr>
          <p:cNvPr id="22" name="Google Shape;97;p13">
            <a:extLst>
              <a:ext uri="{FF2B5EF4-FFF2-40B4-BE49-F238E27FC236}">
                <a16:creationId xmlns:a16="http://schemas.microsoft.com/office/drawing/2014/main" id="{DE0CDE75-6FF6-7F2F-6A77-3D8B73FE7ED9}"/>
              </a:ext>
            </a:extLst>
          </p:cNvPr>
          <p:cNvSpPr/>
          <p:nvPr/>
        </p:nvSpPr>
        <p:spPr>
          <a:xfrm rot="10800000" flipH="1">
            <a:off x="2577029" y="1133097"/>
            <a:ext cx="2859100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95;p13">
            <a:extLst>
              <a:ext uri="{FF2B5EF4-FFF2-40B4-BE49-F238E27FC236}">
                <a16:creationId xmlns:a16="http://schemas.microsoft.com/office/drawing/2014/main" id="{2C533DA3-F563-A33A-79D6-A8DC733B1E60}"/>
              </a:ext>
            </a:extLst>
          </p:cNvPr>
          <p:cNvSpPr/>
          <p:nvPr/>
        </p:nvSpPr>
        <p:spPr>
          <a:xfrm>
            <a:off x="2505775" y="176684"/>
            <a:ext cx="16202215" cy="541466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96;p13">
            <a:extLst>
              <a:ext uri="{FF2B5EF4-FFF2-40B4-BE49-F238E27FC236}">
                <a16:creationId xmlns:a16="http://schemas.microsoft.com/office/drawing/2014/main" id="{926DCC94-34E7-A884-F6C5-7DADDE295EFC}"/>
              </a:ext>
            </a:extLst>
          </p:cNvPr>
          <p:cNvSpPr txBox="1"/>
          <p:nvPr/>
        </p:nvSpPr>
        <p:spPr>
          <a:xfrm>
            <a:off x="7933496" y="278114"/>
            <a:ext cx="314014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Business Model Canvas</a:t>
            </a:r>
          </a:p>
        </p:txBody>
      </p:sp>
      <p:sp>
        <p:nvSpPr>
          <p:cNvPr id="23" name="Google Shape;90;p13">
            <a:extLst>
              <a:ext uri="{FF2B5EF4-FFF2-40B4-BE49-F238E27FC236}">
                <a16:creationId xmlns:a16="http://schemas.microsoft.com/office/drawing/2014/main" id="{4124D956-B4A9-6BB8-C302-238A8906F0A6}"/>
              </a:ext>
            </a:extLst>
          </p:cNvPr>
          <p:cNvSpPr/>
          <p:nvPr/>
        </p:nvSpPr>
        <p:spPr>
          <a:xfrm>
            <a:off x="5737272" y="842761"/>
            <a:ext cx="3077658" cy="3156033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96;p13">
            <a:extLst>
              <a:ext uri="{FF2B5EF4-FFF2-40B4-BE49-F238E27FC236}">
                <a16:creationId xmlns:a16="http://schemas.microsoft.com/office/drawing/2014/main" id="{B02F175C-FBD4-4EDF-6297-75C36CFCE201}"/>
              </a:ext>
            </a:extLst>
          </p:cNvPr>
          <p:cNvSpPr txBox="1"/>
          <p:nvPr/>
        </p:nvSpPr>
        <p:spPr>
          <a:xfrm>
            <a:off x="5737269" y="884057"/>
            <a:ext cx="331589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KEY ACTIVITIES</a:t>
            </a:r>
          </a:p>
        </p:txBody>
      </p:sp>
      <p:sp>
        <p:nvSpPr>
          <p:cNvPr id="35" name="Google Shape;97;p13">
            <a:extLst>
              <a:ext uri="{FF2B5EF4-FFF2-40B4-BE49-F238E27FC236}">
                <a16:creationId xmlns:a16="http://schemas.microsoft.com/office/drawing/2014/main" id="{60762440-3DD2-2DDF-859D-84E554A4D89D}"/>
              </a:ext>
            </a:extLst>
          </p:cNvPr>
          <p:cNvSpPr/>
          <p:nvPr/>
        </p:nvSpPr>
        <p:spPr>
          <a:xfrm rot="10800000" flipH="1">
            <a:off x="5803558" y="1133095"/>
            <a:ext cx="2861994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90;p13">
            <a:extLst>
              <a:ext uri="{FF2B5EF4-FFF2-40B4-BE49-F238E27FC236}">
                <a16:creationId xmlns:a16="http://schemas.microsoft.com/office/drawing/2014/main" id="{1A67F34D-5F37-0BBE-D173-8C258352E68F}"/>
              </a:ext>
            </a:extLst>
          </p:cNvPr>
          <p:cNvSpPr/>
          <p:nvPr/>
        </p:nvSpPr>
        <p:spPr>
          <a:xfrm>
            <a:off x="8994432" y="842761"/>
            <a:ext cx="3080276" cy="6493707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96;p13">
            <a:extLst>
              <a:ext uri="{FF2B5EF4-FFF2-40B4-BE49-F238E27FC236}">
                <a16:creationId xmlns:a16="http://schemas.microsoft.com/office/drawing/2014/main" id="{0B73AF89-C616-7468-BE4B-4ACF349AC0AF}"/>
              </a:ext>
            </a:extLst>
          </p:cNvPr>
          <p:cNvSpPr txBox="1"/>
          <p:nvPr/>
        </p:nvSpPr>
        <p:spPr>
          <a:xfrm>
            <a:off x="9033691" y="884057"/>
            <a:ext cx="331871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VALUE PROPOSITIONS</a:t>
            </a:r>
          </a:p>
        </p:txBody>
      </p:sp>
      <p:sp>
        <p:nvSpPr>
          <p:cNvPr id="38" name="Google Shape;97;p13">
            <a:extLst>
              <a:ext uri="{FF2B5EF4-FFF2-40B4-BE49-F238E27FC236}">
                <a16:creationId xmlns:a16="http://schemas.microsoft.com/office/drawing/2014/main" id="{24D41348-E7F4-BF73-25B4-226BA187EE2A}"/>
              </a:ext>
            </a:extLst>
          </p:cNvPr>
          <p:cNvSpPr/>
          <p:nvPr/>
        </p:nvSpPr>
        <p:spPr>
          <a:xfrm rot="10800000" flipH="1">
            <a:off x="9086950" y="1133096"/>
            <a:ext cx="2864429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90;p13">
            <a:extLst>
              <a:ext uri="{FF2B5EF4-FFF2-40B4-BE49-F238E27FC236}">
                <a16:creationId xmlns:a16="http://schemas.microsoft.com/office/drawing/2014/main" id="{FEB42066-2C96-4BA9-A7E1-7F48442A5F23}"/>
              </a:ext>
            </a:extLst>
          </p:cNvPr>
          <p:cNvSpPr/>
          <p:nvPr/>
        </p:nvSpPr>
        <p:spPr>
          <a:xfrm>
            <a:off x="12252555" y="884057"/>
            <a:ext cx="3080275" cy="311473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96;p13">
            <a:extLst>
              <a:ext uri="{FF2B5EF4-FFF2-40B4-BE49-F238E27FC236}">
                <a16:creationId xmlns:a16="http://schemas.microsoft.com/office/drawing/2014/main" id="{2F442204-FD55-64B2-9AC9-3DDC33E72333}"/>
              </a:ext>
            </a:extLst>
          </p:cNvPr>
          <p:cNvSpPr txBox="1"/>
          <p:nvPr/>
        </p:nvSpPr>
        <p:spPr>
          <a:xfrm>
            <a:off x="12291815" y="925352"/>
            <a:ext cx="331871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COSTUMER RELATIONSHIPS</a:t>
            </a:r>
          </a:p>
        </p:txBody>
      </p:sp>
      <p:sp>
        <p:nvSpPr>
          <p:cNvPr id="41" name="Google Shape;97;p13">
            <a:extLst>
              <a:ext uri="{FF2B5EF4-FFF2-40B4-BE49-F238E27FC236}">
                <a16:creationId xmlns:a16="http://schemas.microsoft.com/office/drawing/2014/main" id="{425E73B8-F479-79FC-894D-55D9689C9291}"/>
              </a:ext>
            </a:extLst>
          </p:cNvPr>
          <p:cNvSpPr/>
          <p:nvPr/>
        </p:nvSpPr>
        <p:spPr>
          <a:xfrm rot="10800000" flipH="1">
            <a:off x="12345074" y="1174391"/>
            <a:ext cx="2864428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90;p13">
            <a:extLst>
              <a:ext uri="{FF2B5EF4-FFF2-40B4-BE49-F238E27FC236}">
                <a16:creationId xmlns:a16="http://schemas.microsoft.com/office/drawing/2014/main" id="{A0E74D2B-BE67-9A5C-08A7-86A620C9BA9F}"/>
              </a:ext>
            </a:extLst>
          </p:cNvPr>
          <p:cNvSpPr/>
          <p:nvPr/>
        </p:nvSpPr>
        <p:spPr>
          <a:xfrm>
            <a:off x="15558016" y="842761"/>
            <a:ext cx="3080275" cy="6493707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96;p13">
            <a:extLst>
              <a:ext uri="{FF2B5EF4-FFF2-40B4-BE49-F238E27FC236}">
                <a16:creationId xmlns:a16="http://schemas.microsoft.com/office/drawing/2014/main" id="{CEB48AB0-D24C-4712-35EE-7E21FDA20078}"/>
              </a:ext>
            </a:extLst>
          </p:cNvPr>
          <p:cNvSpPr txBox="1"/>
          <p:nvPr/>
        </p:nvSpPr>
        <p:spPr>
          <a:xfrm>
            <a:off x="15582228" y="884057"/>
            <a:ext cx="331871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COSTUMER SEGMENTS</a:t>
            </a:r>
          </a:p>
        </p:txBody>
      </p:sp>
      <p:sp>
        <p:nvSpPr>
          <p:cNvPr id="44" name="Google Shape;97;p13">
            <a:extLst>
              <a:ext uri="{FF2B5EF4-FFF2-40B4-BE49-F238E27FC236}">
                <a16:creationId xmlns:a16="http://schemas.microsoft.com/office/drawing/2014/main" id="{384733A3-20CF-A094-658C-BD086B312941}"/>
              </a:ext>
            </a:extLst>
          </p:cNvPr>
          <p:cNvSpPr/>
          <p:nvPr/>
        </p:nvSpPr>
        <p:spPr>
          <a:xfrm rot="10800000" flipH="1">
            <a:off x="15664159" y="1133096"/>
            <a:ext cx="2864428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90;p13">
            <a:extLst>
              <a:ext uri="{FF2B5EF4-FFF2-40B4-BE49-F238E27FC236}">
                <a16:creationId xmlns:a16="http://schemas.microsoft.com/office/drawing/2014/main" id="{1848C0F5-D6BF-F90A-8EC5-ECF971967EF8}"/>
              </a:ext>
            </a:extLst>
          </p:cNvPr>
          <p:cNvSpPr/>
          <p:nvPr/>
        </p:nvSpPr>
        <p:spPr>
          <a:xfrm>
            <a:off x="5737272" y="4221731"/>
            <a:ext cx="3077658" cy="311473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96;p13">
            <a:extLst>
              <a:ext uri="{FF2B5EF4-FFF2-40B4-BE49-F238E27FC236}">
                <a16:creationId xmlns:a16="http://schemas.microsoft.com/office/drawing/2014/main" id="{130D5B90-4451-D548-54FA-F662C253C62A}"/>
              </a:ext>
            </a:extLst>
          </p:cNvPr>
          <p:cNvSpPr txBox="1"/>
          <p:nvPr/>
        </p:nvSpPr>
        <p:spPr>
          <a:xfrm>
            <a:off x="5737269" y="4263026"/>
            <a:ext cx="331589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KEY RESOURCES</a:t>
            </a:r>
          </a:p>
        </p:txBody>
      </p:sp>
      <p:sp>
        <p:nvSpPr>
          <p:cNvPr id="50" name="Google Shape;97;p13">
            <a:extLst>
              <a:ext uri="{FF2B5EF4-FFF2-40B4-BE49-F238E27FC236}">
                <a16:creationId xmlns:a16="http://schemas.microsoft.com/office/drawing/2014/main" id="{9EFB8BFD-FE63-280C-7DA6-CCBFADD8B464}"/>
              </a:ext>
            </a:extLst>
          </p:cNvPr>
          <p:cNvSpPr/>
          <p:nvPr/>
        </p:nvSpPr>
        <p:spPr>
          <a:xfrm rot="10800000" flipH="1">
            <a:off x="5803558" y="4512064"/>
            <a:ext cx="2861994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90;p13">
            <a:extLst>
              <a:ext uri="{FF2B5EF4-FFF2-40B4-BE49-F238E27FC236}">
                <a16:creationId xmlns:a16="http://schemas.microsoft.com/office/drawing/2014/main" id="{B38CB2DD-BF6F-8931-F309-D15401937471}"/>
              </a:ext>
            </a:extLst>
          </p:cNvPr>
          <p:cNvSpPr/>
          <p:nvPr/>
        </p:nvSpPr>
        <p:spPr>
          <a:xfrm>
            <a:off x="12252555" y="4205997"/>
            <a:ext cx="3080275" cy="311473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96;p13">
            <a:extLst>
              <a:ext uri="{FF2B5EF4-FFF2-40B4-BE49-F238E27FC236}">
                <a16:creationId xmlns:a16="http://schemas.microsoft.com/office/drawing/2014/main" id="{95973663-6208-219D-82D4-BC7288477E3E}"/>
              </a:ext>
            </a:extLst>
          </p:cNvPr>
          <p:cNvSpPr txBox="1"/>
          <p:nvPr/>
        </p:nvSpPr>
        <p:spPr>
          <a:xfrm>
            <a:off x="12291815" y="4247292"/>
            <a:ext cx="331871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CHANNELS</a:t>
            </a:r>
          </a:p>
        </p:txBody>
      </p:sp>
      <p:sp>
        <p:nvSpPr>
          <p:cNvPr id="53" name="Google Shape;97;p13">
            <a:extLst>
              <a:ext uri="{FF2B5EF4-FFF2-40B4-BE49-F238E27FC236}">
                <a16:creationId xmlns:a16="http://schemas.microsoft.com/office/drawing/2014/main" id="{BB9ACECA-6AF2-188F-1F1D-8EC3B1985BD6}"/>
              </a:ext>
            </a:extLst>
          </p:cNvPr>
          <p:cNvSpPr/>
          <p:nvPr/>
        </p:nvSpPr>
        <p:spPr>
          <a:xfrm rot="10800000" flipH="1">
            <a:off x="12345074" y="4496331"/>
            <a:ext cx="2864428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90;p13">
            <a:extLst>
              <a:ext uri="{FF2B5EF4-FFF2-40B4-BE49-F238E27FC236}">
                <a16:creationId xmlns:a16="http://schemas.microsoft.com/office/drawing/2014/main" id="{674881CF-DF99-F31D-1957-4522AFDEB8B4}"/>
              </a:ext>
            </a:extLst>
          </p:cNvPr>
          <p:cNvSpPr/>
          <p:nvPr/>
        </p:nvSpPr>
        <p:spPr>
          <a:xfrm>
            <a:off x="240470" y="7466862"/>
            <a:ext cx="9149190" cy="247940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96;p13">
            <a:extLst>
              <a:ext uri="{FF2B5EF4-FFF2-40B4-BE49-F238E27FC236}">
                <a16:creationId xmlns:a16="http://schemas.microsoft.com/office/drawing/2014/main" id="{509662EF-B508-2626-996D-DC20BA5CBA06}"/>
              </a:ext>
            </a:extLst>
          </p:cNvPr>
          <p:cNvSpPr txBox="1"/>
          <p:nvPr/>
        </p:nvSpPr>
        <p:spPr>
          <a:xfrm>
            <a:off x="240468" y="7508157"/>
            <a:ext cx="33125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COST STRUCTURE</a:t>
            </a:r>
          </a:p>
        </p:txBody>
      </p:sp>
      <p:sp>
        <p:nvSpPr>
          <p:cNvPr id="59" name="Google Shape;97;p13">
            <a:extLst>
              <a:ext uri="{FF2B5EF4-FFF2-40B4-BE49-F238E27FC236}">
                <a16:creationId xmlns:a16="http://schemas.microsoft.com/office/drawing/2014/main" id="{4BB43244-0B6B-07E5-EA7D-761FF00696BF}"/>
              </a:ext>
            </a:extLst>
          </p:cNvPr>
          <p:cNvSpPr/>
          <p:nvPr/>
        </p:nvSpPr>
        <p:spPr>
          <a:xfrm rot="10800000" flipH="1">
            <a:off x="306757" y="7769540"/>
            <a:ext cx="8905482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90;p13">
            <a:extLst>
              <a:ext uri="{FF2B5EF4-FFF2-40B4-BE49-F238E27FC236}">
                <a16:creationId xmlns:a16="http://schemas.microsoft.com/office/drawing/2014/main" id="{AF4963A6-22A6-849F-D806-BCD71F41B98F}"/>
              </a:ext>
            </a:extLst>
          </p:cNvPr>
          <p:cNvSpPr/>
          <p:nvPr/>
        </p:nvSpPr>
        <p:spPr>
          <a:xfrm>
            <a:off x="9489101" y="7469336"/>
            <a:ext cx="9149190" cy="2479408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96;p13">
            <a:extLst>
              <a:ext uri="{FF2B5EF4-FFF2-40B4-BE49-F238E27FC236}">
                <a16:creationId xmlns:a16="http://schemas.microsoft.com/office/drawing/2014/main" id="{774F5CC5-A601-586C-2241-4D893D97C5C4}"/>
              </a:ext>
            </a:extLst>
          </p:cNvPr>
          <p:cNvSpPr txBox="1"/>
          <p:nvPr/>
        </p:nvSpPr>
        <p:spPr>
          <a:xfrm>
            <a:off x="9489099" y="7510631"/>
            <a:ext cx="33125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REVENUE STREAMS</a:t>
            </a:r>
          </a:p>
        </p:txBody>
      </p:sp>
      <p:sp>
        <p:nvSpPr>
          <p:cNvPr id="62" name="Google Shape;97;p13">
            <a:extLst>
              <a:ext uri="{FF2B5EF4-FFF2-40B4-BE49-F238E27FC236}">
                <a16:creationId xmlns:a16="http://schemas.microsoft.com/office/drawing/2014/main" id="{3C22CBF4-FACB-F2CE-158F-CBD55918579C}"/>
              </a:ext>
            </a:extLst>
          </p:cNvPr>
          <p:cNvSpPr/>
          <p:nvPr/>
        </p:nvSpPr>
        <p:spPr>
          <a:xfrm rot="10800000" flipH="1">
            <a:off x="9555388" y="7772014"/>
            <a:ext cx="8905482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21;p13">
            <a:extLst>
              <a:ext uri="{FF2B5EF4-FFF2-40B4-BE49-F238E27FC236}">
                <a16:creationId xmlns:a16="http://schemas.microsoft.com/office/drawing/2014/main" id="{7643E6A2-90F3-DC09-AECA-F991728F4127}"/>
              </a:ext>
            </a:extLst>
          </p:cNvPr>
          <p:cNvSpPr txBox="1"/>
          <p:nvPr/>
        </p:nvSpPr>
        <p:spPr>
          <a:xfrm>
            <a:off x="2577028" y="1326923"/>
            <a:ext cx="2853967" cy="1869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Who are our key partners?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21;p13">
            <a:extLst>
              <a:ext uri="{FF2B5EF4-FFF2-40B4-BE49-F238E27FC236}">
                <a16:creationId xmlns:a16="http://schemas.microsoft.com/office/drawing/2014/main" id="{650909CF-EA8C-A603-5DBC-4F10A4E82284}"/>
              </a:ext>
            </a:extLst>
          </p:cNvPr>
          <p:cNvSpPr txBox="1"/>
          <p:nvPr/>
        </p:nvSpPr>
        <p:spPr>
          <a:xfrm>
            <a:off x="5763135" y="1327513"/>
            <a:ext cx="2853967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activities are needed for our value propositions?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" name="Google Shape;121;p13">
            <a:extLst>
              <a:ext uri="{FF2B5EF4-FFF2-40B4-BE49-F238E27FC236}">
                <a16:creationId xmlns:a16="http://schemas.microsoft.com/office/drawing/2014/main" id="{2CC71B78-0E17-AF49-E138-3152398A7963}"/>
              </a:ext>
            </a:extLst>
          </p:cNvPr>
          <p:cNvSpPr txBox="1"/>
          <p:nvPr/>
        </p:nvSpPr>
        <p:spPr>
          <a:xfrm>
            <a:off x="5793331" y="4708528"/>
            <a:ext cx="2853967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resources do our value propositions need?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5" name="Google Shape;121;p13">
            <a:extLst>
              <a:ext uri="{FF2B5EF4-FFF2-40B4-BE49-F238E27FC236}">
                <a16:creationId xmlns:a16="http://schemas.microsoft.com/office/drawing/2014/main" id="{118D0F0D-9219-6FC5-1B37-9DFB73552561}"/>
              </a:ext>
            </a:extLst>
          </p:cNvPr>
          <p:cNvSpPr txBox="1"/>
          <p:nvPr/>
        </p:nvSpPr>
        <p:spPr>
          <a:xfrm>
            <a:off x="9092180" y="1326923"/>
            <a:ext cx="2853967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value do we deliver to the customer?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7" name="Google Shape;121;p13">
            <a:extLst>
              <a:ext uri="{FF2B5EF4-FFF2-40B4-BE49-F238E27FC236}">
                <a16:creationId xmlns:a16="http://schemas.microsoft.com/office/drawing/2014/main" id="{A7C71B69-728A-F7C2-5EEA-D6588959B62A}"/>
              </a:ext>
            </a:extLst>
          </p:cNvPr>
          <p:cNvSpPr txBox="1"/>
          <p:nvPr/>
        </p:nvSpPr>
        <p:spPr>
          <a:xfrm>
            <a:off x="12345074" y="1330156"/>
            <a:ext cx="2853967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kind of relationship do our customers want us to have with them?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8" name="Google Shape;121;p13">
            <a:extLst>
              <a:ext uri="{FF2B5EF4-FFF2-40B4-BE49-F238E27FC236}">
                <a16:creationId xmlns:a16="http://schemas.microsoft.com/office/drawing/2014/main" id="{7D2B728A-CCCA-7A2E-9924-FB81FE9FC4D4}"/>
              </a:ext>
            </a:extLst>
          </p:cNvPr>
          <p:cNvSpPr txBox="1"/>
          <p:nvPr/>
        </p:nvSpPr>
        <p:spPr>
          <a:xfrm>
            <a:off x="12295222" y="4628190"/>
            <a:ext cx="2853967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How should we communicate with our customers?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 algn="ctr"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9" name="Google Shape;121;p13">
            <a:extLst>
              <a:ext uri="{FF2B5EF4-FFF2-40B4-BE49-F238E27FC236}">
                <a16:creationId xmlns:a16="http://schemas.microsoft.com/office/drawing/2014/main" id="{6D6E8B8D-AB01-7904-5E7A-2AA72BF45C36}"/>
              </a:ext>
            </a:extLst>
          </p:cNvPr>
          <p:cNvSpPr txBox="1"/>
          <p:nvPr/>
        </p:nvSpPr>
        <p:spPr>
          <a:xfrm>
            <a:off x="15582228" y="1326923"/>
            <a:ext cx="2853967" cy="1869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For whom are we creating value?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4" name="Google Shape;121;p13">
            <a:extLst>
              <a:ext uri="{FF2B5EF4-FFF2-40B4-BE49-F238E27FC236}">
                <a16:creationId xmlns:a16="http://schemas.microsoft.com/office/drawing/2014/main" id="{E8270DE9-EDA6-A307-AF53-A0554FE64FFB}"/>
              </a:ext>
            </a:extLst>
          </p:cNvPr>
          <p:cNvSpPr txBox="1"/>
          <p:nvPr/>
        </p:nvSpPr>
        <p:spPr>
          <a:xfrm>
            <a:off x="273684" y="7945654"/>
            <a:ext cx="4189134" cy="1869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are the main costs in our business?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5" name="Google Shape;121;p13">
            <a:extLst>
              <a:ext uri="{FF2B5EF4-FFF2-40B4-BE49-F238E27FC236}">
                <a16:creationId xmlns:a16="http://schemas.microsoft.com/office/drawing/2014/main" id="{7ED03B1C-60B9-B92F-C1DF-E33C1B510324}"/>
              </a:ext>
            </a:extLst>
          </p:cNvPr>
          <p:cNvSpPr txBox="1"/>
          <p:nvPr/>
        </p:nvSpPr>
        <p:spPr>
          <a:xfrm>
            <a:off x="9555388" y="7945654"/>
            <a:ext cx="3874009" cy="1869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What price are customers willing to pay?</a:t>
            </a: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lnSpc>
                <a:spcPct val="150000"/>
              </a:lnSpc>
            </a:pPr>
            <a:endParaRPr lang="en-GB" sz="1100" b="1" dirty="0">
              <a:solidFill>
                <a:srgbClr val="245375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C48FB1-AA98-D093-4756-AE74007CE9C1}"/>
              </a:ext>
            </a:extLst>
          </p:cNvPr>
          <p:cNvSpPr txBox="1"/>
          <p:nvPr/>
        </p:nvSpPr>
        <p:spPr>
          <a:xfrm>
            <a:off x="6513358" y="10286702"/>
            <a:ext cx="59804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7717">
              <a:defRPr/>
            </a:pP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&amp; Social </a:t>
            </a:r>
            <a:r>
              <a:rPr lang="en-GB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StartUps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Erasmus+ Project (Nr. 2022-1-PL01-KA220-SCH-000087194) </a:t>
            </a:r>
          </a:p>
        </p:txBody>
      </p:sp>
      <p:pic>
        <p:nvPicPr>
          <p:cNvPr id="27" name="Εικόνα 26" descr="Εικόνα που περιέχει στιγμιότυπο οθόνης, γραμματοσειρά, γραφικά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A2E2654E-D86C-A7A1-7764-96EA5A6089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7567" y="10209053"/>
            <a:ext cx="2105446" cy="46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567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158</Words>
  <Application>Microsoft Office PowerPoint</Application>
  <PresentationFormat>Προσαρμογή</PresentationFormat>
  <Paragraphs>105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Inter</vt:lpstr>
      <vt:lpstr>Arial</vt:lpstr>
      <vt:lpstr>Calibri</vt:lpstr>
      <vt:lpstr>Motiv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Giota Digkoglou</dc:creator>
  <cp:lastModifiedBy>Giota Digkoglou</cp:lastModifiedBy>
  <cp:revision>5</cp:revision>
  <cp:lastPrinted>2024-04-11T08:12:06Z</cp:lastPrinted>
  <dcterms:modified xsi:type="dcterms:W3CDTF">2024-08-11T14:01:45Z</dcterms:modified>
</cp:coreProperties>
</file>